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notesMasterIdLst>
    <p:notesMasterId r:id="rId27"/>
  </p:notesMasterIdLst>
  <p:sldIdLst>
    <p:sldId id="256" r:id="rId5"/>
    <p:sldId id="281" r:id="rId6"/>
    <p:sldId id="257" r:id="rId7"/>
    <p:sldId id="258" r:id="rId8"/>
    <p:sldId id="276" r:id="rId9"/>
    <p:sldId id="263" r:id="rId10"/>
    <p:sldId id="287" r:id="rId11"/>
    <p:sldId id="286" r:id="rId12"/>
    <p:sldId id="289" r:id="rId13"/>
    <p:sldId id="279" r:id="rId14"/>
    <p:sldId id="270" r:id="rId15"/>
    <p:sldId id="280" r:id="rId16"/>
    <p:sldId id="274" r:id="rId17"/>
    <p:sldId id="275" r:id="rId18"/>
    <p:sldId id="283" r:id="rId19"/>
    <p:sldId id="284" r:id="rId20"/>
    <p:sldId id="266" r:id="rId21"/>
    <p:sldId id="291" r:id="rId22"/>
    <p:sldId id="290" r:id="rId23"/>
    <p:sldId id="293" r:id="rId24"/>
    <p:sldId id="292" r:id="rId25"/>
    <p:sldId id="277" r:id="rId26"/>
  </p:sldIdLst>
  <p:sldSz cx="12192000" cy="6858000"/>
  <p:notesSz cx="6858000" cy="9144000"/>
  <p:embeddedFontLst>
    <p:embeddedFont>
      <p:font typeface="Avenir LT Pro 55 Roman" panose="020B0503020203020204" pitchFamily="34" charset="0"/>
      <p:regular r:id="rId28"/>
      <p:bold r:id="rId29"/>
      <p:italic r:id="rId30"/>
      <p:boldItalic r:id="rId31"/>
    </p:embeddedFont>
    <p:embeddedFont>
      <p:font typeface="Avenir LT Pro 65 Medium" panose="020B0603020203020204" pitchFamily="34" charset="0"/>
      <p:regular r:id="rId32"/>
      <p:bold r:id="rId33"/>
      <p:italic r:id="rId34"/>
      <p:boldItalic r:id="rId35"/>
    </p:embeddedFont>
    <p:embeddedFont>
      <p:font typeface="Avenir Next LT Pro" panose="020B0504020202020204" pitchFamily="34" charset="0"/>
      <p:regular r:id="rId36"/>
      <p:bold r:id="rId37"/>
      <p:italic r:id="rId38"/>
      <p:boldItalic r:id="rId39"/>
    </p:embeddedFont>
    <p:embeddedFont>
      <p:font typeface="Avenir Next LT Pro Light" panose="020B0304020202020204" pitchFamily="34" charset="0"/>
      <p:regular r:id="rId40"/>
      <p:italic r:id="rId41"/>
    </p:embeddedFont>
    <p:embeddedFont>
      <p:font typeface="AvenirNext LT Pro Regular" panose="020B050402020202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ontserrat Light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Linthwaite" initials="BL" lastIdx="1" clrIdx="0">
    <p:extLst>
      <p:ext uri="{19B8F6BF-5375-455C-9EA6-DF929625EA0E}">
        <p15:presenceInfo xmlns:p15="http://schemas.microsoft.com/office/powerpoint/2012/main" userId="Blake Linthwa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2"/>
    <a:srgbClr val="FFB57D"/>
    <a:srgbClr val="DF8989"/>
    <a:srgbClr val="F9F9F9"/>
    <a:srgbClr val="AA3516"/>
    <a:srgbClr val="A5A5A5"/>
    <a:srgbClr val="DAE8FC"/>
    <a:srgbClr val="800000"/>
    <a:srgbClr val="000000"/>
    <a:srgbClr val="C8D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5283" autoAdjust="0"/>
  </p:normalViewPr>
  <p:slideViewPr>
    <p:cSldViewPr snapToGrid="0">
      <p:cViewPr varScale="1">
        <p:scale>
          <a:sx n="73" d="100"/>
          <a:sy n="73" d="100"/>
        </p:scale>
        <p:origin x="936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0440216470244E-2"/>
          <c:y val="0"/>
          <c:w val="0.92199119567059507"/>
          <c:h val="0.72566375198464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who received care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Received care
2016</c:v>
                </c:pt>
                <c:pt idx="1">
                  <c:v>Received care
2017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E-4827-BA63-300DED771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5"/>
        <c:axId val="640751784"/>
        <c:axId val="640748176"/>
      </c:barChart>
      <c:catAx>
        <c:axId val="64075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0748176"/>
        <c:crosses val="autoZero"/>
        <c:auto val="1"/>
        <c:lblAlgn val="ctr"/>
        <c:lblOffset val="100"/>
        <c:noMultiLvlLbl val="0"/>
      </c:catAx>
      <c:valAx>
        <c:axId val="64074817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40751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6356-3B5B-4223-B03C-B73DA1F5E2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EE70D-136D-44B9-9A7D-62B63BEF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0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19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breakdown into the different criteria for each risk category isn’t included here, will likely be included in the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7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included here: CD4% and CD4/CD8 ratio. Both of which could be included in the publication.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enir Next LT Pro Light" panose="020B0304020202020204" pitchFamily="34" charset="0"/>
              </a:rPr>
              <a:t>CD4 %, median [IQR]                 Reengagement  30 [21, 38]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enir Next LT Pro Light" panose="020B0304020202020204" pitchFamily="34" charset="0"/>
              </a:rPr>
              <a:t>		   Previous visit  28 [21, 37]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enir Next LT Pro Light" panose="020B0304020202020204" pitchFamily="34" charset="0"/>
              </a:rPr>
              <a:t>CD4/CD8 ratio, median [IQR]    Reengagement  0.70 [0.40, 1.10]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enir Next LT Pro Light" panose="020B0304020202020204" pitchFamily="34" charset="0"/>
              </a:rPr>
              <a:t>		   Previous visit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enir Next LT Pro Light" panose="020B0304020202020204" pitchFamily="34" charset="0"/>
                <a:cs typeface="Times New Roman" panose="02020603050405020304" pitchFamily="18" charset="0"/>
              </a:rPr>
              <a:t>0.70 [0.40, 1.08]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venir Next LT Pro Light" panose="020B03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Large increase in the high risk is almost entirely due to an influx of asylum seekers.</a:t>
            </a:r>
          </a:p>
          <a:p>
            <a:r>
              <a:rPr lang="en-CA" dirty="0"/>
              <a:t>-no interaction.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9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0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3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0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F45D-763B-4BD9-9FD2-31FA66C05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1122363"/>
            <a:ext cx="11023600" cy="2387600"/>
          </a:xfrm>
        </p:spPr>
        <p:txBody>
          <a:bodyPr l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3B3B9-15E6-4D5C-834A-2FDF67F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4374198"/>
            <a:ext cx="11023600" cy="482282"/>
          </a:xfrm>
        </p:spPr>
        <p:txBody>
          <a:bodyPr lIns="0"/>
          <a:lstStyle>
            <a:lvl1pPr marL="0" indent="0" algn="l">
              <a:buNone/>
              <a:defRPr sz="2400"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359A-17A2-43F7-8D49-C0AE1912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CFF5-81D9-4F92-88E5-4ACCB827103B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38C0D-4AEA-4F43-9228-D8A00D93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AA5-9FC5-43A6-ADBB-F6E7170B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54AC45-5A29-490B-A638-4266B344F30E}"/>
              </a:ext>
            </a:extLst>
          </p:cNvPr>
          <p:cNvCxnSpPr/>
          <p:nvPr/>
        </p:nvCxnSpPr>
        <p:spPr>
          <a:xfrm>
            <a:off x="497840" y="4216400"/>
            <a:ext cx="1017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2310E0-6A9F-44D5-9217-8E8D7B54A48C}"/>
              </a:ext>
            </a:extLst>
          </p:cNvPr>
          <p:cNvCxnSpPr/>
          <p:nvPr userDrawn="1"/>
        </p:nvCxnSpPr>
        <p:spPr>
          <a:xfrm>
            <a:off x="497840" y="4216400"/>
            <a:ext cx="1017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7ADB-FB22-4888-AE42-F91BF832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280C4-386A-4999-B730-0DE30A7B7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226CA-F47F-4783-B398-535CA62A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E6BF-0A8B-4547-90A0-325ECEB94D2F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F5C6-291E-4ED8-9FD6-50E56E07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DA6D-5AC7-4D66-8F30-4246073E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8F39B-E1E2-46B7-A1D6-1F0A56D15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878F4-1408-482F-A6E2-F9A08733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E1B76-C9A8-4843-B101-3269D48A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56A7-A9D5-4B62-ADA3-1CE1F1CCCF43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A2A50-CC3F-431C-A647-FE0482FF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B2C0-FC15-4E08-9293-FC2787DF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7d76928d67_0_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g7d76928d67_0_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36550">
              <a:spcBef>
                <a:spcPts val="2100"/>
              </a:spcBef>
              <a:spcAft>
                <a:spcPts val="0"/>
              </a:spcAft>
              <a:buSzPts val="1700"/>
              <a:buChar char="⚬"/>
              <a:defRPr sz="17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￮"/>
              <a:defRPr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⠂"/>
              <a:defRPr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⠂"/>
              <a:defRPr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⠂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g7d76928d67_0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F45D-763B-4BD9-9FD2-31FA66C05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1122363"/>
            <a:ext cx="11023600" cy="2387600"/>
          </a:xfrm>
        </p:spPr>
        <p:txBody>
          <a:bodyPr l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3B3B9-15E6-4D5C-834A-2FDF67F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4374198"/>
            <a:ext cx="11023600" cy="482282"/>
          </a:xfrm>
        </p:spPr>
        <p:txBody>
          <a:bodyPr lIns="0"/>
          <a:lstStyle>
            <a:lvl1pPr marL="0" indent="0" algn="l">
              <a:buNone/>
              <a:defRPr sz="2400"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359A-17A2-43F7-8D49-C0AE1912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933B-C650-4AC0-9598-E42971523DC2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38C0D-4AEA-4F43-9228-D8A00D93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AA5-9FC5-43A6-ADBB-F6E7170B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54AC45-5A29-490B-A638-4266B344F30E}"/>
              </a:ext>
            </a:extLst>
          </p:cNvPr>
          <p:cNvCxnSpPr/>
          <p:nvPr userDrawn="1"/>
        </p:nvCxnSpPr>
        <p:spPr>
          <a:xfrm>
            <a:off x="497840" y="4216400"/>
            <a:ext cx="1017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6662-BF6C-4B73-8EB9-A791A18B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AC04-9C45-42AE-9B62-E47FBB87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6"/>
            <a:ext cx="10515600" cy="4700588"/>
          </a:xfrm>
        </p:spPr>
        <p:txBody>
          <a:bodyPr/>
          <a:lstStyle>
            <a:lvl1pPr>
              <a:lnSpc>
                <a:spcPct val="110000"/>
              </a:lnSpc>
              <a:spcBef>
                <a:spcPts val="1800"/>
              </a:spcBef>
              <a:defRPr>
                <a:latin typeface="Avenir LT Pro 55 Roman" panose="020B0503020203020204" pitchFamily="34" charset="0"/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2733-6DDE-4355-A9BD-86C5BDD8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C5B-5B67-4F43-BBB1-1BA2B08F4694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4C50D-3D2B-4048-9E4C-CC1C7280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D0931-525F-445F-A8C1-C9085E5F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493DE7-3034-4304-A83F-D13730C37582}"/>
              </a:ext>
            </a:extLst>
          </p:cNvPr>
          <p:cNvCxnSpPr/>
          <p:nvPr/>
        </p:nvCxnSpPr>
        <p:spPr>
          <a:xfrm>
            <a:off x="989120" y="1076880"/>
            <a:ext cx="9051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56B3-EC53-4CF5-A55D-FA44DD92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A6114-4EE7-4F8D-9369-94759224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2BE91-756C-416E-8A9D-934865EE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B700-2C76-4F5C-8DEA-0DA287DA6A3A}" type="datetime1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E6D16-9CD9-4DAB-91FA-085034F8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0253-5418-4920-92C9-4E9AB35C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46B0-06A1-435F-8D05-B1120BA2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BB4B-84F3-4AD6-B056-F2C4AC148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74CAC-DD94-4EED-A1D4-3319DEF5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54014-75DB-4B6E-9A6F-4F0F5539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6765B3C2-F86D-4169-A258-E2EB5BD53631}" type="datetime1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9EDFB-CACA-4800-AD12-73DF13CF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2882E-80F8-421D-9A1A-1CA84CD1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CECC-6F03-48F2-9357-8A061D18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05C2-2EA5-473C-8EB8-92D85F27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B747-F700-43A1-B490-132699694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86C7-BD31-4FDB-BF69-16CE95DA0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C5421-16D1-47F1-9FED-01B66FAE1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136C5-42E4-4CC7-97C5-C11021B7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4C30-206F-4260-BBC4-486DB1337A0B}" type="datetime1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A47BF-EF4D-4455-A7FC-62AED9FA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8F482-7F11-4802-AEEF-7BD6B436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5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66C0-2326-4B00-991F-B96B2CF6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69C7F-5BB6-4242-BFD9-B43B9BD6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257-3168-4874-8F8A-1B4105726798}" type="datetime1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8F9ED-3C37-476C-9658-1EF94C6F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3B0C5-94CE-4399-AF6C-D1D77FBC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C3AEC-0291-4983-9636-09963B16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61FC-5304-4D75-AC29-5B7AC365AC71}" type="datetime1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6AD6D-A53A-4300-95F9-04DD70BC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934C-60FA-4751-A29D-4175B6AB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FAAC-3D32-43B1-938C-A816B1B8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79AF-5FB8-4C55-B837-24CC98EB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9D67-7F88-4760-887A-F1F73E805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20AB8-F4D3-40C2-AA6E-B81C85A4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B785-BBDB-499F-9139-AB92AB067DB7}" type="datetime1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7D807-C34B-4E3E-8D1A-722BE46C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57A94-C256-4523-822F-3BE4DA68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1A38-B869-4476-B948-B120459E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7770C-09D9-4217-904E-CB7F78D43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17417-5FB1-426A-B5B8-26EF3E67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C7F9F-53C3-48C1-AF79-A55CE8A8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A3C4-7AC0-4174-9E6D-1473B88BF0D1}" type="datetime1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C2C4F-7593-4D82-8719-221F0AFA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04786-2882-4335-B239-AC0364CE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2D195-F77A-445B-9415-5A7FFDA1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E8787-FDC2-4550-9E91-D454C0F49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953E-F8C9-41DC-AEFE-EFD6A36FD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Next LT Pro Regular" panose="020B0504020202020204" pitchFamily="34" charset="0"/>
              </a:defRPr>
            </a:lvl1pPr>
          </a:lstStyle>
          <a:p>
            <a:fld id="{391FBE4E-8BC9-4E5D-ABE7-1C0171541A09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D13E-AB14-46B0-8D71-32DD99697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Next LT Pro Regular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5CA4-5991-4DF4-B85E-BE3EC8A08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Next LT Pro Regular" panose="020B0504020202020204" pitchFamily="34" charset="0"/>
              </a:defRPr>
            </a:lvl1pPr>
          </a:lstStyle>
          <a:p>
            <a:fld id="{88ADBC05-37D9-4A95-BA78-A585FF370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6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AF5CA7-0537-4761-AB12-5D289BE76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012" y="2138680"/>
            <a:ext cx="11175507" cy="129032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4100" dirty="0"/>
              <a:t>Lost &amp; Found: an intervention to reengage HIV-positive patients into care</a:t>
            </a:r>
            <a:endParaRPr lang="en-US" sz="4100" b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16D9A30-AC16-4B20-97CE-EF31C6A74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013" y="4415612"/>
            <a:ext cx="11175506" cy="8015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u="sng" dirty="0">
                <a:latin typeface="Avenir Next LT Pro" panose="020B0504020202020204" pitchFamily="34" charset="0"/>
              </a:rPr>
              <a:t>Blake Linthwaite</a:t>
            </a:r>
            <a:r>
              <a:rPr lang="en-US" sz="1800" baseline="30000" dirty="0">
                <a:latin typeface="Avenir Next LT Pro" panose="020B0504020202020204" pitchFamily="34" charset="0"/>
              </a:rPr>
              <a:t>1</a:t>
            </a:r>
            <a:r>
              <a:rPr lang="en-US" sz="1800" dirty="0">
                <a:latin typeface="Avenir Next LT Pro" panose="020B0504020202020204" pitchFamily="34" charset="0"/>
              </a:rPr>
              <a:t>, Nadine Kronfli</a:t>
            </a:r>
            <a:r>
              <a:rPr lang="en-US" sz="1800" baseline="30000" dirty="0">
                <a:latin typeface="Avenir Next LT Pro" panose="020B0504020202020204" pitchFamily="34" charset="0"/>
              </a:rPr>
              <a:t>1,3</a:t>
            </a:r>
            <a:r>
              <a:rPr lang="en-US" sz="1800" dirty="0">
                <a:latin typeface="Avenir Next LT Pro" panose="020B0504020202020204" pitchFamily="34" charset="0"/>
              </a:rPr>
              <a:t>, Ivan </a:t>
            </a:r>
            <a:r>
              <a:rPr lang="en-US" sz="1800" dirty="0" err="1">
                <a:latin typeface="Avenir Next LT Pro" panose="020B0504020202020204" pitchFamily="34" charset="0"/>
              </a:rPr>
              <a:t>Marbaniang</a:t>
            </a:r>
            <a:r>
              <a:rPr lang="en-US" sz="1800" dirty="0">
                <a:latin typeface="Avenir Next LT Pro" panose="020B0504020202020204" pitchFamily="34" charset="0"/>
              </a:rPr>
              <a:t>, Kim Engler</a:t>
            </a:r>
            <a:r>
              <a:rPr lang="en-US" sz="1800" baseline="30000" dirty="0">
                <a:latin typeface="Avenir Next LT Pro" panose="020B0504020202020204" pitchFamily="34" charset="0"/>
              </a:rPr>
              <a:t>1</a:t>
            </a:r>
            <a:r>
              <a:rPr lang="en-US" sz="1800" dirty="0">
                <a:latin typeface="Avenir Next LT Pro" panose="020B0504020202020204" pitchFamily="34" charset="0"/>
              </a:rPr>
              <a:t>, David Lessard</a:t>
            </a:r>
            <a:r>
              <a:rPr lang="en-US" sz="1800" baseline="30000" dirty="0">
                <a:latin typeface="Avenir Next LT Pro" panose="020B0504020202020204" pitchFamily="34" charset="0"/>
              </a:rPr>
              <a:t>1</a:t>
            </a:r>
            <a:r>
              <a:rPr lang="en-US" sz="1800" dirty="0">
                <a:latin typeface="Avenir Next LT Pro" panose="020B0504020202020204" pitchFamily="34" charset="0"/>
              </a:rPr>
              <a:t>, Bertrand Lebouché</a:t>
            </a:r>
            <a:r>
              <a:rPr lang="en-US" sz="1800" baseline="30000" dirty="0">
                <a:latin typeface="Avenir Next LT Pro" panose="020B0504020202020204" pitchFamily="34" charset="0"/>
              </a:rPr>
              <a:t>1,2</a:t>
            </a:r>
            <a:r>
              <a:rPr lang="en-US" sz="1800" dirty="0">
                <a:latin typeface="Avenir Next LT Pro" panose="020B0504020202020204" pitchFamily="34" charset="0"/>
              </a:rPr>
              <a:t>, Joseph Cox</a:t>
            </a:r>
            <a:r>
              <a:rPr lang="en-US" sz="1800" baseline="30000" dirty="0">
                <a:latin typeface="Avenir Next LT Pro" panose="020B0504020202020204" pitchFamily="34" charset="0"/>
              </a:rPr>
              <a:t>1,4</a:t>
            </a:r>
            <a:r>
              <a:rPr lang="en-US" sz="1800" dirty="0">
                <a:latin typeface="Avenir Next LT Pro" panose="020B0504020202020204" pitchFamily="34" charset="0"/>
              </a:rPr>
              <a:t>, </a:t>
            </a:r>
            <a:r>
              <a:rPr lang="en-US" sz="1800" i="1" dirty="0">
                <a:latin typeface="Avenir Next LT Pro" panose="020B0504020202020204" pitchFamily="34" charset="0"/>
              </a:rPr>
              <a:t>for the Chronic Viral Illness Service of the McGill University Health Centre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ECB0ECA-5F00-430F-8B13-82CC6ABD0513}"/>
              </a:ext>
            </a:extLst>
          </p:cNvPr>
          <p:cNvSpPr txBox="1">
            <a:spLocks/>
          </p:cNvSpPr>
          <p:nvPr/>
        </p:nvSpPr>
        <p:spPr>
          <a:xfrm>
            <a:off x="478013" y="3317240"/>
            <a:ext cx="11175507" cy="6858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Montserrat Light" panose="000004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sz="3000" b="0" dirty="0"/>
              <a:t>Implementation phase effectiveness results</a:t>
            </a:r>
            <a:endParaRPr lang="en-US" sz="3000" b="0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5C482-E431-4C01-8BDB-84755BBF3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3" y="5937965"/>
            <a:ext cx="3927417" cy="8367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CBAC-E2D0-426E-9D19-3D6BD740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CB44A-390D-4DBD-B181-99D9F4E0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411" y="6035676"/>
            <a:ext cx="5496157" cy="685799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z="1000" dirty="0"/>
              <a:t>Research Institute, McGill University Health Centre, Montreal, QC, Canada, </a:t>
            </a:r>
          </a:p>
          <a:p>
            <a:pPr marL="228600" indent="-228600" algn="l">
              <a:buAutoNum type="arabicPeriod"/>
            </a:pPr>
            <a:r>
              <a:rPr lang="en-US" sz="1000" dirty="0"/>
              <a:t>Department of Family Medicine, McGill University, Montreal, QC, Canada,</a:t>
            </a:r>
          </a:p>
          <a:p>
            <a:pPr marL="228600" indent="-228600" algn="l">
              <a:buAutoNum type="arabicPeriod"/>
            </a:pPr>
            <a:r>
              <a:rPr lang="en-US" sz="1000" dirty="0"/>
              <a:t>Department of Medicine, McGill University, Montreal, QC, Canada,</a:t>
            </a:r>
          </a:p>
          <a:p>
            <a:pPr marL="228600" indent="-228600" algn="l">
              <a:buAutoNum type="arabicPeriod"/>
            </a:pPr>
            <a:r>
              <a:rPr lang="en-US" sz="1000" dirty="0"/>
              <a:t>Department of Epidemiology &amp; Biostatistics, McGill University, Montreal, QC, Canada</a:t>
            </a:r>
          </a:p>
        </p:txBody>
      </p:sp>
    </p:spTree>
    <p:extLst>
      <p:ext uri="{BB962C8B-B14F-4D97-AF65-F5344CB8AC3E}">
        <p14:creationId xmlns:p14="http://schemas.microsoft.com/office/powerpoint/2010/main" val="39817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0"/>
    </mc:Choice>
    <mc:Fallback xmlns="">
      <p:transition spd="slow" advTm="255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I: Descriptive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5138B-BF60-4526-A7ED-7ADE971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10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2C73A-FDF1-4CD2-B187-E8734B7AA2D7}"/>
              </a:ext>
            </a:extLst>
          </p:cNvPr>
          <p:cNvSpPr txBox="1"/>
          <p:nvPr/>
        </p:nvSpPr>
        <p:spPr>
          <a:xfrm>
            <a:off x="945931" y="1101047"/>
            <a:ext cx="913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effectLst/>
                <a:ea typeface="Calibri" panose="020F0502020204030204" pitchFamily="34" charset="0"/>
              </a:rPr>
              <a:t>Figure 2a: </a:t>
            </a:r>
            <a:r>
              <a:rPr lang="en-CA" sz="1800" dirty="0">
                <a:effectLst/>
                <a:ea typeface="Calibri" panose="020F0502020204030204" pitchFamily="34" charset="0"/>
              </a:rPr>
              <a:t>Patient follow-up and reengagement outcomes, implementation phase </a:t>
            </a:r>
            <a:endParaRPr lang="en-CA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93AE26-EA08-48FF-88AC-CC4C2BF32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9" y="1600189"/>
            <a:ext cx="10515621" cy="52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I: Descriptive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018F8-8C15-4819-AAD2-7054EA2E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11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D9853-E123-421D-BD3C-FEBADD0867BB}"/>
              </a:ext>
            </a:extLst>
          </p:cNvPr>
          <p:cNvSpPr txBox="1"/>
          <p:nvPr/>
        </p:nvSpPr>
        <p:spPr>
          <a:xfrm>
            <a:off x="945931" y="1101047"/>
            <a:ext cx="913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effectLst/>
                <a:ea typeface="Calibri" panose="020F0502020204030204" pitchFamily="34" charset="0"/>
              </a:rPr>
              <a:t>Figure 2b: </a:t>
            </a:r>
            <a:r>
              <a:rPr lang="en-CA" sz="1800" dirty="0">
                <a:effectLst/>
                <a:ea typeface="Calibri" panose="020F0502020204030204" pitchFamily="34" charset="0"/>
              </a:rPr>
              <a:t>Patient follow-up and reengagement outcomes, implementation phase </a:t>
            </a:r>
            <a:endParaRPr lang="en-C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F8B189-7DA7-4D16-B77D-F8D349779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9" y="1686623"/>
            <a:ext cx="10373709" cy="50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0"/>
    </mc:Choice>
    <mc:Fallback xmlns="">
      <p:transition spd="slow" advTm="18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I: Descriptive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E5A88-B6AC-493F-86B3-850947AB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12</a:t>
            </a:fld>
            <a:endParaRPr lang="en-US" dirty="0">
              <a:latin typeface="Avenir LT Pro 55 Roman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E717D-A3C2-44C5-8F7C-15CF7B9CDCFE}"/>
              </a:ext>
            </a:extLst>
          </p:cNvPr>
          <p:cNvSpPr txBox="1"/>
          <p:nvPr/>
        </p:nvSpPr>
        <p:spPr>
          <a:xfrm>
            <a:off x="945931" y="1101047"/>
            <a:ext cx="913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effectLst/>
                <a:ea typeface="Calibri" panose="020F0502020204030204" pitchFamily="34" charset="0"/>
              </a:rPr>
              <a:t>Figure 2c: </a:t>
            </a:r>
            <a:r>
              <a:rPr lang="en-CA" sz="1800" dirty="0">
                <a:effectLst/>
                <a:ea typeface="Calibri" panose="020F0502020204030204" pitchFamily="34" charset="0"/>
              </a:rPr>
              <a:t>Patient follow-up and reengagement outcomes, implementation phase 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BA56A-4D24-442A-B4BD-A9F56E8E8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r="23888"/>
          <a:stretch/>
        </p:blipFill>
        <p:spPr>
          <a:xfrm>
            <a:off x="2112579" y="1453005"/>
            <a:ext cx="7577959" cy="53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0"/>
    </mc:Choice>
    <mc:Fallback xmlns="">
      <p:transition spd="slow" advTm="314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0526-E6F7-4392-9C99-F6A6393E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2: Pre-Post</a:t>
            </a:r>
            <a:endParaRPr lang="en-US" dirty="0">
              <a:latin typeface="+mj-lt"/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145A2E2-8D9E-4DC1-ACDC-6546318DB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876154"/>
              </p:ext>
            </p:extLst>
          </p:nvPr>
        </p:nvGraphicFramePr>
        <p:xfrm>
          <a:off x="736897" y="1309475"/>
          <a:ext cx="10718202" cy="5074860"/>
        </p:xfrm>
        <a:graphic>
          <a:graphicData uri="http://schemas.openxmlformats.org/drawingml/2006/table">
            <a:tbl>
              <a:tblPr/>
              <a:tblGrid>
                <a:gridCol w="1531176">
                  <a:extLst>
                    <a:ext uri="{9D8B030D-6E8A-4147-A177-3AD203B41FA5}">
                      <a16:colId xmlns:a16="http://schemas.microsoft.com/office/drawing/2014/main" val="3545370920"/>
                    </a:ext>
                  </a:extLst>
                </a:gridCol>
                <a:gridCol w="2128774">
                  <a:extLst>
                    <a:ext uri="{9D8B030D-6E8A-4147-A177-3AD203B41FA5}">
                      <a16:colId xmlns:a16="http://schemas.microsoft.com/office/drawing/2014/main" val="1314485100"/>
                    </a:ext>
                  </a:extLst>
                </a:gridCol>
                <a:gridCol w="1619477">
                  <a:extLst>
                    <a:ext uri="{9D8B030D-6E8A-4147-A177-3AD203B41FA5}">
                      <a16:colId xmlns:a16="http://schemas.microsoft.com/office/drawing/2014/main" val="1812876242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3858786161"/>
                    </a:ext>
                  </a:extLst>
                </a:gridCol>
                <a:gridCol w="3019425">
                  <a:extLst>
                    <a:ext uri="{9D8B030D-6E8A-4147-A177-3AD203B41FA5}">
                      <a16:colId xmlns:a16="http://schemas.microsoft.com/office/drawing/2014/main" val="816370085"/>
                    </a:ext>
                  </a:extLst>
                </a:gridCol>
              </a:tblGrid>
              <a:tr h="211730">
                <a:tc gridSpan="5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Table 1: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Baseline characteristics among contacted OOC patients</a:t>
                      </a:r>
                    </a:p>
                  </a:txBody>
                  <a:tcPr marL="36000" marR="11115" marT="36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11115" marR="11115" marT="11115" marB="11115" anchor="b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11115" marR="11115" marT="11115" marB="11115" anchor="b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kern="1200" dirty="0">
                        <a:solidFill>
                          <a:srgbClr val="44444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15" marR="11115" marT="11115" marB="11115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67969"/>
                  </a:ext>
                </a:extLst>
              </a:tr>
              <a:tr h="21173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11115" marT="36000" marB="18000" anchor="b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11115" marR="11115" marT="11115" marB="11115" anchor="b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Received contact attempt</a:t>
                      </a:r>
                    </a:p>
                  </a:txBody>
                  <a:tcPr marL="36000" marR="11115" marT="36000" marB="18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attempt,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reengaged</a:t>
                      </a:r>
                    </a:p>
                  </a:txBody>
                  <a:tcPr marL="36000" marR="11115" marT="36000" marB="18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Contacted attempt,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yet reengaged</a:t>
                      </a:r>
                    </a:p>
                  </a:txBody>
                  <a:tcPr marL="36000" marR="11115" marT="36000" marB="1800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104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N (%)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</a:endParaRPr>
                    </a:p>
                  </a:txBody>
                  <a:tcPr marL="11115" marR="11115" marT="11115" marB="1111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359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250 (70%)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109 (30%)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8589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Age, median [IQR]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11115" marR="11115" marT="36000" marB="18000"/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51 [42, 57]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52 [42, 58]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50 [40, 56]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752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Sex, n (%)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124 (34.5%)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87 (34.8%)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37 (33.9%)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93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235 (65.5%)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163 (65.2%)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72 (66.1%)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314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Born in Canada, n (%)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</a:endParaRPr>
                    </a:p>
                  </a:txBody>
                  <a:tcPr marL="11115" marR="11115" marT="11115" marB="11115"/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155 (43.2%)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108 (43.2%)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47 (43.1%)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3570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Risk category</a:t>
                      </a:r>
                      <a:r>
                        <a:rPr lang="en-US" sz="1300" b="0" dirty="0">
                          <a:effectLst/>
                          <a:latin typeface="+mn-lt"/>
                        </a:rPr>
                        <a:t>*</a:t>
                      </a:r>
                      <a:endParaRPr lang="en-US" sz="1300" b="0" baseline="30000" dirty="0">
                        <a:effectLst/>
                        <a:latin typeface="+mn-lt"/>
                      </a:endParaRP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40 (11.1%)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26 (10.4%)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14 (12.8%)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383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</a:t>
                      </a:r>
                    </a:p>
                  </a:txBody>
                  <a:tcPr marL="36000" marR="11115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262 (73.0%)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197 (78.8%)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65 (59.6%)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563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36000" marR="11115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57 (15.9%)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27 (10.8%)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30 (27.5%)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574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History of chronic HCV infection</a:t>
                      </a:r>
                      <a:r>
                        <a:rPr lang="en-US" sz="1300" baseline="30000" dirty="0"/>
                        <a:t>§</a:t>
                      </a:r>
                      <a:r>
                        <a:rPr lang="en-US" sz="1300" b="1" dirty="0">
                          <a:effectLst/>
                          <a:latin typeface="+mn-lt"/>
                        </a:rPr>
                        <a:t>, n (%)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>
                        <a:effectLst/>
                      </a:endParaRPr>
                    </a:p>
                  </a:txBody>
                  <a:tcPr marL="11115" marR="11115" marT="11115" marB="1111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40 (11.1%)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28 (11.2%)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12 (11.0%)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s-ES" sz="1300" b="1" dirty="0">
                          <a:effectLst/>
                          <a:latin typeface="+mn-lt"/>
                        </a:rPr>
                        <a:t>CD4 nadir</a:t>
                      </a:r>
                      <a:r>
                        <a:rPr lang="es-ES" sz="1300" b="0" baseline="30000" dirty="0">
                          <a:effectLst/>
                          <a:latin typeface="+mn-lt"/>
                        </a:rPr>
                        <a:t>†</a:t>
                      </a:r>
                      <a:r>
                        <a:rPr lang="es-ES" sz="1300" b="1" dirty="0">
                          <a:effectLst/>
                          <a:latin typeface="+mn-lt"/>
                        </a:rPr>
                        <a:t> (</a:t>
                      </a:r>
                      <a:r>
                        <a:rPr lang="es-ES" sz="1300" b="1" dirty="0" err="1">
                          <a:effectLst/>
                          <a:latin typeface="+mn-lt"/>
                        </a:rPr>
                        <a:t>cells</a:t>
                      </a:r>
                      <a:r>
                        <a:rPr lang="es-ES" sz="1300" b="1" dirty="0">
                          <a:effectLst/>
                          <a:latin typeface="+mn-lt"/>
                        </a:rPr>
                        <a:t>/µL), median [IQR]</a:t>
                      </a:r>
                    </a:p>
                  </a:txBody>
                  <a:tcPr marL="36000" marR="1111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</a:endParaRPr>
                    </a:p>
                  </a:txBody>
                  <a:tcPr marL="11115" marR="11115" marT="11115" marB="1111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184 [78, 335]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164 [71, 310]</a:t>
                      </a:r>
                      <a:endParaRPr lang="en-US" sz="13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3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274 [134, 474]</a:t>
                      </a:r>
                      <a:endParaRPr lang="en-US" sz="13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3769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/>
                        <a:t>Among contacted OOC patients at the CVIS-MUHC clinic from April 15th, 2018 to April 15th, 2019 (n = 359)</a:t>
                      </a:r>
                      <a:br>
                        <a:rPr lang="en-US" sz="1000" b="0" dirty="0"/>
                      </a:br>
                      <a:r>
                        <a:rPr lang="en-US" sz="1000" b="0" dirty="0"/>
                        <a:t>* </a:t>
                      </a:r>
                      <a:r>
                        <a:rPr lang="en-US" sz="1000" b="0" dirty="0">
                          <a:effectLst/>
                          <a:latin typeface="+mn-lt"/>
                        </a:rPr>
                        <a:t>Risk category criteria: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/>
                        <a:t>High</a:t>
                      </a:r>
                      <a:r>
                        <a:rPr lang="en-CA" sz="1000" b="0" dirty="0"/>
                        <a:t>: CD4 &lt; 100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(irrespective of VL) OR CD4 100-200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VL&gt;40 copies/mL OR New patient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/>
                        <a:t>Intermediate</a:t>
                      </a:r>
                      <a:r>
                        <a:rPr lang="en-CA" sz="1000" b="0" dirty="0"/>
                        <a:t>: CD4 100-300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 &lt; 40 copies/mL OR CD4&gt;200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 &gt; 40 copies/mL OR Non-ART polypharmacy (&gt;5 non-ARVs) OR Hx of chronic HCV infection (HCV RNA+) OR Youth (&lt;25 years old) OR CD4 nadir &lt;200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/>
                        <a:t>Low</a:t>
                      </a:r>
                      <a:r>
                        <a:rPr lang="en-CA" sz="1000" b="0" dirty="0"/>
                        <a:t>: CD4 &gt; 300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 &lt; 40 copies/mL</a:t>
                      </a:r>
                    </a:p>
                    <a:p>
                      <a:pPr marL="0" indent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dirty="0"/>
                        <a:t>§</a:t>
                      </a:r>
                      <a:r>
                        <a:rPr lang="en-US" sz="1000" b="0" dirty="0">
                          <a:effectLst/>
                          <a:latin typeface="+mn-lt"/>
                        </a:rPr>
                        <a:t> Ever HCV RNA+</a:t>
                      </a:r>
                    </a:p>
                    <a:p>
                      <a:pPr marL="0" indent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</a:rPr>
                        <a:t>† Lowest CD4 on record</a:t>
                      </a:r>
                    </a:p>
                  </a:txBody>
                  <a:tcPr marL="36000" marR="11115" marT="36000" marB="1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</a:endParaRPr>
                    </a:p>
                  </a:txBody>
                  <a:tcPr marL="11115" marR="11115" marT="11115" marB="1111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</a:endParaRPr>
                    </a:p>
                  </a:txBody>
                  <a:tcPr marL="11115" marR="11115" marT="11115" marB="1111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dirty="0">
                        <a:effectLst/>
                      </a:endParaRPr>
                    </a:p>
                  </a:txBody>
                  <a:tcPr marL="11115" marR="11115" marT="11115" marB="1111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404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D6251-298A-43D2-BB2D-F2FDECBB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13</a:t>
            </a:fld>
            <a:endParaRPr lang="en-US" dirty="0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2: Pre-Post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57ADCE-DB9D-4486-B20A-EA6EF1B03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313383"/>
              </p:ext>
            </p:extLst>
          </p:nvPr>
        </p:nvGraphicFramePr>
        <p:xfrm>
          <a:off x="371998" y="1088543"/>
          <a:ext cx="11447999" cy="5766600"/>
        </p:xfrm>
        <a:graphic>
          <a:graphicData uri="http://schemas.openxmlformats.org/drawingml/2006/table">
            <a:tbl>
              <a:tblPr/>
              <a:tblGrid>
                <a:gridCol w="552981">
                  <a:extLst>
                    <a:ext uri="{9D8B030D-6E8A-4147-A177-3AD203B41FA5}">
                      <a16:colId xmlns:a16="http://schemas.microsoft.com/office/drawing/2014/main" val="2019137055"/>
                    </a:ext>
                  </a:extLst>
                </a:gridCol>
                <a:gridCol w="797872">
                  <a:extLst>
                    <a:ext uri="{9D8B030D-6E8A-4147-A177-3AD203B41FA5}">
                      <a16:colId xmlns:a16="http://schemas.microsoft.com/office/drawing/2014/main" val="790207660"/>
                    </a:ext>
                  </a:extLst>
                </a:gridCol>
                <a:gridCol w="1413951">
                  <a:extLst>
                    <a:ext uri="{9D8B030D-6E8A-4147-A177-3AD203B41FA5}">
                      <a16:colId xmlns:a16="http://schemas.microsoft.com/office/drawing/2014/main" val="1062160030"/>
                    </a:ext>
                  </a:extLst>
                </a:gridCol>
                <a:gridCol w="2363483">
                  <a:extLst>
                    <a:ext uri="{9D8B030D-6E8A-4147-A177-3AD203B41FA5}">
                      <a16:colId xmlns:a16="http://schemas.microsoft.com/office/drawing/2014/main" val="236801052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080486162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882762052"/>
                    </a:ext>
                  </a:extLst>
                </a:gridCol>
                <a:gridCol w="1644824">
                  <a:extLst>
                    <a:ext uri="{9D8B030D-6E8A-4147-A177-3AD203B41FA5}">
                      <a16:colId xmlns:a16="http://schemas.microsoft.com/office/drawing/2014/main" val="3742989609"/>
                    </a:ext>
                  </a:extLst>
                </a:gridCol>
                <a:gridCol w="1484648">
                  <a:extLst>
                    <a:ext uri="{9D8B030D-6E8A-4147-A177-3AD203B41FA5}">
                      <a16:colId xmlns:a16="http://schemas.microsoft.com/office/drawing/2014/main" val="2767648743"/>
                    </a:ext>
                  </a:extLst>
                </a:gridCol>
              </a:tblGrid>
              <a:tr h="21336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Table 2: </a:t>
                      </a: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Clinical characteristics and intervention metrics for OOC patients contacted and reengaged, by risk category</a:t>
                      </a:r>
                    </a:p>
                  </a:txBody>
                  <a:tcPr marL="16420" marR="16420" marT="54000" marB="5400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61982"/>
                  </a:ext>
                </a:extLst>
              </a:tr>
              <a:tr h="304333">
                <a:tc gridSpan="4">
                  <a:txBody>
                    <a:bodyPr/>
                    <a:lstStyle/>
                    <a:p>
                      <a:pPr algn="l" fontAlgn="b"/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420" marR="16420" marT="54000" marB="54000" anchor="b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dirty="0">
                        <a:solidFill>
                          <a:srgbClr val="444444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 anchor="b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>
                        <a:solidFill>
                          <a:srgbClr val="444444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16420" marB="16420" anchor="b">
                    <a:lnR>
                      <a:noFill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16420" marR="16420" marT="54000" marB="54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 risk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1300" b="0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420" marR="16420" marT="54000" marB="54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Intermediate risk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6420" marR="16420" marT="54000" marB="54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 risk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6420" marR="16420" marT="54000" marB="5400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35741"/>
                  </a:ext>
                </a:extLst>
              </a:tr>
              <a:tr h="304333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</a:p>
                  </a:txBody>
                  <a:tcPr marL="72000" marR="16420" marT="54000" marB="54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16420" marB="1642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26 (10%)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197 (79%)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27 (11%)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72984"/>
                  </a:ext>
                </a:extLst>
              </a:tr>
              <a:tr h="304333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CD4, median [IQR]</a:t>
                      </a:r>
                    </a:p>
                  </a:txBody>
                  <a:tcPr marL="7200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CA" dirty="0"/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venir LT Pro 65 Medium" panose="020B0603020203020204" pitchFamily="34" charset="0"/>
                        </a:rPr>
                        <a:t>Reengagement</a:t>
                      </a:r>
                      <a:endParaRPr lang="en-CA" sz="1300" dirty="0">
                        <a:latin typeface="Avenir LT Pro 65 Medium" panose="020B0603020203020204" pitchFamily="34" charset="0"/>
                      </a:endParaRPr>
                    </a:p>
                  </a:txBody>
                  <a:tcPr marL="16420" marR="16420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528 [351, 744]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151 [72, 314]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544 [379, 770]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704 [574, 850]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15820"/>
                  </a:ext>
                </a:extLst>
              </a:tr>
              <a:tr h="304333">
                <a:tc gridSpan="3" vMerge="1">
                  <a:txBody>
                    <a:bodyPr/>
                    <a:lstStyle/>
                    <a:p>
                      <a:pPr algn="l" fontAlgn="t"/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 dirty="0"/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venir LT Pro 65 Medium" panose="020B0603020203020204" pitchFamily="34" charset="0"/>
                        </a:rPr>
                        <a:t>Previous visit</a:t>
                      </a:r>
                      <a:endParaRPr lang="en-CA" sz="1300" dirty="0">
                        <a:latin typeface="Avenir LT Pro 65 Medium" panose="020B0603020203020204" pitchFamily="34" charset="0"/>
                      </a:endParaRPr>
                    </a:p>
                  </a:txBody>
                  <a:tcPr marL="16420" marR="16420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538 [350, 731]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139 [84, 257]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551 [378, 730]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751 [612, 873]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59834"/>
                  </a:ext>
                </a:extLst>
              </a:tr>
              <a:tr h="304333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VL</a:t>
                      </a:r>
                      <a:r>
                        <a:rPr lang="en-US" sz="1300" b="0" baseline="30000" dirty="0"/>
                        <a:t>§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Copies/mL, median [IQR]</a:t>
                      </a: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venir LT Pro 65 Medium" panose="020B0603020203020204" pitchFamily="34" charset="0"/>
                        </a:rPr>
                        <a:t>Reengagement</a:t>
                      </a: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&lt;40 [&lt;40, &lt;40]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116 [&lt;40, 37646]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&lt;40 [&lt;40, &lt;40]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&lt;40 [&lt;40, &lt;40]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87637"/>
                  </a:ext>
                </a:extLst>
              </a:tr>
              <a:tr h="304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venir LT Pro 65 Medium" panose="020B0603020203020204" pitchFamily="34" charset="0"/>
                        </a:rPr>
                        <a:t>Previous visit</a:t>
                      </a:r>
                    </a:p>
                  </a:txBody>
                  <a:tcPr marL="16420" marR="16420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&lt;40 [&lt;40, &lt;40]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203 [&lt;40, 21376]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&lt;40 [&lt;40, &lt;40]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&lt;40 [&lt;40, &lt;40]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36243"/>
                  </a:ext>
                </a:extLst>
              </a:tr>
              <a:tr h="304333">
                <a:tc vMerge="1">
                  <a:txBody>
                    <a:bodyPr/>
                    <a:lstStyle/>
                    <a:p>
                      <a:pPr algn="l" fontAlgn="t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Undetectable, n (%)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venir LT Pro 65 Medium" panose="020B0603020203020204" pitchFamily="34" charset="0"/>
                        </a:rPr>
                        <a:t>Reengagement</a:t>
                      </a: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197 (79%)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11 (42%)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162 (82%)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24 (89%)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41599"/>
                  </a:ext>
                </a:extLst>
              </a:tr>
              <a:tr h="304333">
                <a:tc vMerge="1">
                  <a:txBody>
                    <a:bodyPr/>
                    <a:lstStyle/>
                    <a:p>
                      <a:pPr algn="l" fontAlgn="t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t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venir LT Pro 65 Medium" panose="020B0603020203020204" pitchFamily="34" charset="0"/>
                        </a:rPr>
                        <a:t>Previous visit</a:t>
                      </a:r>
                    </a:p>
                  </a:txBody>
                  <a:tcPr marL="16420" marR="16420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197 (79%)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 (27%)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163 (83%)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27 (100%)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04364"/>
                  </a:ext>
                </a:extLst>
              </a:tr>
              <a:tr h="304333">
                <a:tc vMerge="1">
                  <a:txBody>
                    <a:bodyPr/>
                    <a:lstStyle/>
                    <a:p>
                      <a:pPr algn="l" fontAlgn="t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Viremia, n (%)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venir LT Pro 65 Medium" panose="020B0603020203020204" pitchFamily="34" charset="0"/>
                        </a:rPr>
                        <a:t>Reengagement</a:t>
                      </a: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34 (14%)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12 (46%)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20 (10%)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 (7%)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51982"/>
                  </a:ext>
                </a:extLst>
              </a:tr>
              <a:tr h="304333">
                <a:tc vMerge="1">
                  <a:txBody>
                    <a:bodyPr/>
                    <a:lstStyle/>
                    <a:p>
                      <a:pPr algn="l" fontAlgn="t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t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venir LT Pro 65 Medium" panose="020B0603020203020204" pitchFamily="34" charset="0"/>
                        </a:rPr>
                        <a:t>Previous visit</a:t>
                      </a:r>
                    </a:p>
                  </a:txBody>
                  <a:tcPr marL="16420" marR="16420" marT="54000" marB="5400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25 (10%)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8 (31%)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17 (9%)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3859"/>
                  </a:ext>
                </a:extLst>
              </a:tr>
              <a:tr h="304333">
                <a:tc rowSpan="2" gridSpan="2">
                  <a:txBody>
                    <a:bodyPr/>
                    <a:lstStyle/>
                    <a:p>
                      <a:r>
                        <a:rPr lang="en-CA" sz="1300" b="1" dirty="0"/>
                        <a:t>Days from...</a:t>
                      </a:r>
                    </a:p>
                    <a:p>
                      <a:r>
                        <a:rPr lang="en-CA" sz="1300" b="1" dirty="0"/>
                        <a:t>median [IQR]</a:t>
                      </a:r>
                    </a:p>
                  </a:txBody>
                  <a:tcPr marL="7200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en-US" sz="1050" dirty="0">
                        <a:effectLst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Previous visit to reengagement</a:t>
                      </a:r>
                      <a:endParaRPr lang="en-US" sz="1300" dirty="0"/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>
                        <a:effectLst/>
                      </a:endParaRPr>
                    </a:p>
                  </a:txBody>
                  <a:tcPr marL="16420" marR="16420" marT="16420" marB="16420">
                    <a:lnL w="12700" cmpd="sng">
                      <a:noFill/>
                      <a:prstDash val="solid"/>
                    </a:lnL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315 [246, 448]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229 [168, 428]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304 [247, 422]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444 [427, 514]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82970"/>
                  </a:ext>
                </a:extLst>
              </a:tr>
              <a:tr h="30433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en-US" sz="1050" dirty="0">
                        <a:effectLst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3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contact attempt to reengagement</a:t>
                      </a:r>
                      <a:endParaRPr lang="en-US" sz="1300" dirty="0"/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>
                        <a:effectLst/>
                      </a:endParaRPr>
                    </a:p>
                  </a:txBody>
                  <a:tcPr marL="16420" marR="16420" marT="16420" marB="16420"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72 [34, 136]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86 [37, 107]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78 [34, 145]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57 [34, 78]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96205"/>
                  </a:ext>
                </a:extLst>
              </a:tr>
              <a:tr h="304333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missed visits from 1</a:t>
                      </a:r>
                      <a:r>
                        <a:rPr lang="en-US" sz="13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attempt to reengagement, n (%)</a:t>
                      </a:r>
                    </a:p>
                  </a:txBody>
                  <a:tcPr marL="7200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92 (37%)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14 (54%)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73 (37%)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 (19%)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12742"/>
                  </a:ext>
                </a:extLst>
              </a:tr>
              <a:tr h="304333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contact attempts, median [IQR]</a:t>
                      </a:r>
                    </a:p>
                  </a:txBody>
                  <a:tcPr marL="7200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>
                        <a:effectLst/>
                      </a:endParaRPr>
                    </a:p>
                  </a:txBody>
                  <a:tcPr marL="16420" marR="16420" marT="16420" marB="1642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3.0 [1.2, 4.0]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5.0 [3.0, 6.8]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3.0 [1.0, 4.0]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254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venir Next LT Pro Light" panose="020B0304020202020204" pitchFamily="34" charset="0"/>
                          <a:cs typeface="Times New Roman" panose="02020603050405020304" pitchFamily="18" charset="0"/>
                        </a:rPr>
                        <a:t>2.0 [1.0, 3.0]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32244"/>
                  </a:ext>
                </a:extLst>
              </a:tr>
              <a:tr h="1167942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dirty="0"/>
                        <a:t>Among OOC patients contacted and reengaged into care at the CVIS-MUHC clinic from </a:t>
                      </a:r>
                      <a:r>
                        <a:rPr lang="en-US" sz="1000" b="0" dirty="0"/>
                        <a:t>April 15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2018 to April 15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2019</a:t>
                      </a:r>
                      <a:r>
                        <a:rPr lang="en-CA" sz="1000" b="0" dirty="0"/>
                        <a:t>  (n = 250)</a:t>
                      </a:r>
                      <a:endParaRPr lang="en-US" sz="10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000" b="0" dirty="0"/>
                        <a:t> </a:t>
                      </a:r>
                      <a:r>
                        <a:rPr lang="en-US" sz="1000" b="0" dirty="0">
                          <a:effectLst/>
                          <a:latin typeface="+mn-lt"/>
                        </a:rPr>
                        <a:t>Risk category criteria: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/>
                        <a:t>High</a:t>
                      </a:r>
                      <a:r>
                        <a:rPr lang="en-CA" sz="1000" b="0" dirty="0"/>
                        <a:t>: CD4 &lt; 100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(irrespective of VL) OR CD4 100-200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VL&gt;40 copies/mL OR New patient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/>
                        <a:t>Intermediate</a:t>
                      </a:r>
                      <a:r>
                        <a:rPr lang="en-CA" sz="1000" b="0" dirty="0"/>
                        <a:t>: CD4 100-300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 &lt; 40 copies/mL OR CD4&gt;200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 &gt; 40 copies/mL OR Non-ART polypharmacy (&gt;5 non-ARVs) OR Hx of chronic HCV infection (HCV RNA+) OR Youth (&lt;25 years old) OR CD4 nadir &lt;200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/>
                        <a:t>Low</a:t>
                      </a:r>
                      <a:r>
                        <a:rPr lang="en-CA" sz="1000" b="0" dirty="0"/>
                        <a:t>: CD4 &gt; 300 cells/</a:t>
                      </a:r>
                      <a:r>
                        <a:rPr lang="el-GR" sz="1000" b="0" dirty="0"/>
                        <a:t>μ</a:t>
                      </a:r>
                      <a:r>
                        <a:rPr lang="en-CA" sz="1000" b="0" dirty="0"/>
                        <a:t>L + VL &lt; 40 copies/mL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venir Next LT Pro" panose="020B05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/>
                        <a:t>§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Undetectable = VL under 40 copies/mL; Viremia = VL over 400 copies/mL</a:t>
                      </a:r>
                    </a:p>
                  </a:txBody>
                  <a:tcPr marL="16420" marR="16420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dirty="0"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dirty="0"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dirty="0"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dirty="0"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16420" marR="16420" marT="36000" marB="720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26901"/>
                  </a:ext>
                </a:extLst>
              </a:tr>
            </a:tbl>
          </a:graphicData>
        </a:graphic>
      </p:graphicFrame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248E7D7-5DF8-4B1A-9B01-F6A14F92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813" y="6356350"/>
            <a:ext cx="2743200" cy="365125"/>
          </a:xfrm>
        </p:spPr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14</a:t>
            </a:fld>
            <a:endParaRPr lang="en-US" dirty="0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"/>
    </mc:Choice>
    <mc:Fallback xmlns="">
      <p:transition spd="slow" advTm="996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2: Pre-Post</a:t>
            </a:r>
            <a:endParaRPr lang="en-US" dirty="0">
              <a:latin typeface="+mj-lt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248E7D7-5DF8-4B1A-9B01-F6A14F92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813" y="6356350"/>
            <a:ext cx="2743200" cy="365125"/>
          </a:xfrm>
        </p:spPr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15</a:t>
            </a:fld>
            <a:endParaRPr lang="en-US" dirty="0">
              <a:latin typeface="Avenir LT Pro 55 Roman" panose="020B0503020203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6CF02A-0749-48D0-AC7D-D98D94DC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31598"/>
              </p:ext>
            </p:extLst>
          </p:nvPr>
        </p:nvGraphicFramePr>
        <p:xfrm>
          <a:off x="689497" y="1338263"/>
          <a:ext cx="10813005" cy="2556003"/>
        </p:xfrm>
        <a:graphic>
          <a:graphicData uri="http://schemas.openxmlformats.org/drawingml/2006/table">
            <a:tbl>
              <a:tblPr firstRow="1" bandRow="1"/>
              <a:tblGrid>
                <a:gridCol w="3604335">
                  <a:extLst>
                    <a:ext uri="{9D8B030D-6E8A-4147-A177-3AD203B41FA5}">
                      <a16:colId xmlns:a16="http://schemas.microsoft.com/office/drawing/2014/main" val="2696569368"/>
                    </a:ext>
                  </a:extLst>
                </a:gridCol>
                <a:gridCol w="3604335">
                  <a:extLst>
                    <a:ext uri="{9D8B030D-6E8A-4147-A177-3AD203B41FA5}">
                      <a16:colId xmlns:a16="http://schemas.microsoft.com/office/drawing/2014/main" val="2519356747"/>
                    </a:ext>
                  </a:extLst>
                </a:gridCol>
                <a:gridCol w="3604335">
                  <a:extLst>
                    <a:ext uri="{9D8B030D-6E8A-4147-A177-3AD203B41FA5}">
                      <a16:colId xmlns:a16="http://schemas.microsoft.com/office/drawing/2014/main" val="3723414472"/>
                    </a:ext>
                  </a:extLst>
                </a:gridCol>
              </a:tblGrid>
              <a:tr h="334294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A" sz="14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3: </a:t>
                      </a:r>
                      <a:r>
                        <a:rPr lang="en-CA" sz="14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from the robust Poisson regression model, overall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547778"/>
                  </a:ext>
                </a:extLst>
              </a:tr>
              <a:tr h="29250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Estimate* (95% CI)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72036"/>
                  </a:ext>
                </a:extLst>
              </a:tr>
              <a:tr h="292509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All risk categories 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(Implementation phase: n = 804; Pre-implementation phase: n = 740)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64745"/>
                  </a:ext>
                </a:extLst>
              </a:tr>
              <a:tr h="29250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(Intercept)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0.576 (0.500, 0.664)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75081"/>
                  </a:ext>
                </a:extLst>
              </a:tr>
              <a:tr h="29250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Imp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1.179 (1.022, 1.359)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77747"/>
                  </a:ext>
                </a:extLst>
              </a:tr>
              <a:tr h="29250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0.918 (0.783, 1.076)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0.290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17562"/>
                  </a:ext>
                </a:extLst>
              </a:tr>
              <a:tr h="29250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0.999 (0.993, 1.005)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0.795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21682"/>
                  </a:ext>
                </a:extLst>
              </a:tr>
              <a:tr h="292509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0.799 (0.686, 0.931)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39038"/>
                  </a:ext>
                </a:extLst>
              </a:tr>
              <a:tr h="17414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*Risk for '(Intercept)', risk ratio otherwise</a:t>
                      </a:r>
                      <a:endParaRPr lang="en-US" sz="20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3924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C196AC-78D1-47A5-9F36-4C937D94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97" y="4165473"/>
            <a:ext cx="10515600" cy="2556002"/>
          </a:xfrm>
        </p:spPr>
        <p:txBody>
          <a:bodyPr>
            <a:normAutofit fontScale="92500" lnSpcReduction="20000"/>
          </a:bodyPr>
          <a:lstStyle/>
          <a:p>
            <a:r>
              <a:rPr lang="en-CA" sz="1800" dirty="0">
                <a:effectLst/>
                <a:ea typeface="Calibri" panose="020F0502020204030204" pitchFamily="34" charset="0"/>
              </a:rPr>
              <a:t>OOC patients in the implementation phase were 1.18 (95% CI: 1.02, 1.36) times as likely to be reengaged compared to those in the pre-implementation phase, when controlling for sex, age, and being born in Canada. </a:t>
            </a:r>
          </a:p>
          <a:p>
            <a:pPr lvl="1"/>
            <a:r>
              <a:rPr lang="en-CA" sz="1600" dirty="0">
                <a:ea typeface="Calibri" panose="020F0502020204030204" pitchFamily="34" charset="0"/>
              </a:rPr>
              <a:t>E</a:t>
            </a:r>
            <a:r>
              <a:rPr lang="en-CA" sz="1600" dirty="0">
                <a:effectLst/>
                <a:ea typeface="Calibri" panose="020F0502020204030204" pitchFamily="34" charset="0"/>
              </a:rPr>
              <a:t>quivalent to 71.71 (95% CI: 8.97, 134.45) OOC patients reengaged because of Lost &amp; Found.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Median time to reengagement: </a:t>
            </a:r>
          </a:p>
          <a:p>
            <a:pPr lvl="1"/>
            <a:r>
              <a:rPr lang="en-US" sz="1600" dirty="0"/>
              <a:t>Implementation phase: 162 days (95% CI: 147, 183)</a:t>
            </a:r>
          </a:p>
          <a:p>
            <a:pPr lvl="1"/>
            <a:r>
              <a:rPr lang="en-US" sz="1600" dirty="0"/>
              <a:t>Pre-implementation phase: 217 days (95% CI: 197, 245)</a:t>
            </a:r>
          </a:p>
          <a:p>
            <a:r>
              <a:rPr lang="en-CA" sz="2000" dirty="0"/>
              <a:t>n = 350 were marked OOC in both phases, included in pre and post periods.</a:t>
            </a:r>
          </a:p>
        </p:txBody>
      </p:sp>
    </p:spTree>
    <p:extLst>
      <p:ext uri="{BB962C8B-B14F-4D97-AF65-F5344CB8AC3E}">
        <p14:creationId xmlns:p14="http://schemas.microsoft.com/office/powerpoint/2010/main" val="33178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"/>
    </mc:Choice>
    <mc:Fallback xmlns="">
      <p:transition spd="slow" advTm="99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109E-AB7A-4084-A48F-2F0A8465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Results Aim 2: Pre-Post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2C363E-FD2D-412A-BB04-35D55556B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73433"/>
              </p:ext>
            </p:extLst>
          </p:nvPr>
        </p:nvGraphicFramePr>
        <p:xfrm>
          <a:off x="689497" y="1104056"/>
          <a:ext cx="10813005" cy="5718290"/>
        </p:xfrm>
        <a:graphic>
          <a:graphicData uri="http://schemas.openxmlformats.org/drawingml/2006/table">
            <a:tbl>
              <a:tblPr firstRow="1" bandRow="1"/>
              <a:tblGrid>
                <a:gridCol w="3604335">
                  <a:extLst>
                    <a:ext uri="{9D8B030D-6E8A-4147-A177-3AD203B41FA5}">
                      <a16:colId xmlns:a16="http://schemas.microsoft.com/office/drawing/2014/main" val="2544273541"/>
                    </a:ext>
                  </a:extLst>
                </a:gridCol>
                <a:gridCol w="3604335">
                  <a:extLst>
                    <a:ext uri="{9D8B030D-6E8A-4147-A177-3AD203B41FA5}">
                      <a16:colId xmlns:a16="http://schemas.microsoft.com/office/drawing/2014/main" val="1765236432"/>
                    </a:ext>
                  </a:extLst>
                </a:gridCol>
                <a:gridCol w="3604335">
                  <a:extLst>
                    <a:ext uri="{9D8B030D-6E8A-4147-A177-3AD203B41FA5}">
                      <a16:colId xmlns:a16="http://schemas.microsoft.com/office/drawing/2014/main" val="539197628"/>
                    </a:ext>
                  </a:extLst>
                </a:gridCol>
              </a:tblGrid>
              <a:tr h="270551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CA" sz="14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4: </a:t>
                      </a:r>
                      <a:r>
                        <a:rPr lang="en-CA" sz="14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from the robust Poisson regression model, by risk category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023351"/>
                  </a:ext>
                </a:extLst>
              </a:tr>
              <a:tr h="26115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Estimate* (95% CI)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00031"/>
                  </a:ext>
                </a:extLst>
              </a:tr>
              <a:tr h="236751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High risk category</a:t>
                      </a:r>
                      <a:r>
                        <a:rPr lang="en-CA" sz="1400" b="0" baseline="300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‡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(Implementation phase: n = 199; Pre-implementation phase: n = 128)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58216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(Intercept)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0.665 (0.487, 0.909)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0.011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075492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Imp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1.201 (0.879, 1.640)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0.250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67204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0.835 (0.613, 1.139)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0.256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56935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1.005 (0.994, 1.016)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51895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0.762 (0.533, 1.090)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52435"/>
                  </a:ext>
                </a:extLst>
              </a:tr>
              <a:tr h="236751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Intermediate risk category</a:t>
                      </a:r>
                      <a:r>
                        <a:rPr lang="en-CA" sz="1400" b="0" baseline="300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‡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(Implementation phase: n = 481; Pre-implementation phase: n = 493)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96886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(Intercept)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0.601 (0.505, 0.716)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12929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Imp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1.116 (0.938, 1.329)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0.216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19110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0.905 (0.742, 1.104)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0.327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661889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0.999 (0.992, 1.007)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0.872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32105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0.889 (0.740, 1.067)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0.207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498"/>
                  </a:ext>
                </a:extLst>
              </a:tr>
              <a:tr h="236751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Low risk category</a:t>
                      </a:r>
                      <a:r>
                        <a:rPr lang="en-CA" sz="1400" b="0" baseline="300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‡</a:t>
                      </a: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(Implementation phase: n = 124; Pre-implementation phase: n = 119)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816261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(Intercept)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0.345 (0.222, 0.536)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4453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Imp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1.658 (1.029, 2.671)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12504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1.018 (0.606, 1.710)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0.947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02786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0.986 (0.965, 1.007)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0.184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30179"/>
                  </a:ext>
                </a:extLst>
              </a:tr>
              <a:tr h="23675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0.536 (0.326, 0.881)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05430"/>
                  </a:ext>
                </a:extLst>
              </a:tr>
              <a:tr h="91917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*Risk for '(Intercept)', risk ratio otherwise</a:t>
                      </a:r>
                    </a:p>
                    <a:p>
                      <a:pPr marL="0" indent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latin typeface="+mn-lt"/>
                        </a:rPr>
                        <a:t>‡</a:t>
                      </a:r>
                      <a:r>
                        <a:rPr lang="en-US" sz="1000" b="0" dirty="0">
                          <a:effectLst/>
                          <a:latin typeface="+mn-lt"/>
                        </a:rPr>
                        <a:t>Risk category criteria: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>
                          <a:latin typeface="+mn-lt"/>
                        </a:rPr>
                        <a:t>High</a:t>
                      </a:r>
                      <a:r>
                        <a:rPr lang="en-CA" sz="1000" b="0" dirty="0">
                          <a:latin typeface="+mn-lt"/>
                        </a:rPr>
                        <a:t>: CD4 &lt; 100 cells/</a:t>
                      </a:r>
                      <a:r>
                        <a:rPr lang="el-GR" sz="1000" b="0" dirty="0">
                          <a:latin typeface="+mn-lt"/>
                        </a:rPr>
                        <a:t>μ</a:t>
                      </a:r>
                      <a:r>
                        <a:rPr lang="en-CA" sz="1000" b="0" dirty="0">
                          <a:latin typeface="+mn-lt"/>
                        </a:rPr>
                        <a:t>L (irrespective of VL) OR CD4 100-200 cells/</a:t>
                      </a:r>
                      <a:r>
                        <a:rPr lang="el-GR" sz="1000" b="0" dirty="0">
                          <a:latin typeface="+mn-lt"/>
                        </a:rPr>
                        <a:t>μ</a:t>
                      </a:r>
                      <a:r>
                        <a:rPr lang="en-CA" sz="1000" b="0" dirty="0">
                          <a:latin typeface="+mn-lt"/>
                        </a:rPr>
                        <a:t>L + VL&gt;40 copies/mL OR New patient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>
                          <a:latin typeface="+mn-lt"/>
                        </a:rPr>
                        <a:t>Intermediate</a:t>
                      </a:r>
                      <a:r>
                        <a:rPr lang="en-CA" sz="1000" b="0" dirty="0">
                          <a:latin typeface="+mn-lt"/>
                        </a:rPr>
                        <a:t>: CD4 100-300 cells/</a:t>
                      </a:r>
                      <a:r>
                        <a:rPr lang="el-GR" sz="1000" b="0" dirty="0">
                          <a:latin typeface="+mn-lt"/>
                        </a:rPr>
                        <a:t>μ</a:t>
                      </a:r>
                      <a:r>
                        <a:rPr lang="en-CA" sz="1000" b="0" dirty="0">
                          <a:latin typeface="+mn-lt"/>
                        </a:rPr>
                        <a:t>L + VL &lt; 40 copies/mL OR CD4&gt;200 cells/</a:t>
                      </a:r>
                      <a:r>
                        <a:rPr lang="el-GR" sz="1000" b="0" dirty="0">
                          <a:latin typeface="+mn-lt"/>
                        </a:rPr>
                        <a:t>μ</a:t>
                      </a:r>
                      <a:r>
                        <a:rPr lang="en-CA" sz="1000" b="0" dirty="0">
                          <a:latin typeface="+mn-lt"/>
                        </a:rPr>
                        <a:t>L + VL &gt; 40 copies/mL OR Non-ART polypharmacy (&gt;5 non-ARVs) OR Hx of chronic HCV infection (HCV RNA+) OR Youth (&lt;25 years old) OR CD4 nadir &lt;200 cells/</a:t>
                      </a:r>
                      <a:r>
                        <a:rPr lang="el-GR" sz="1000" b="0" dirty="0">
                          <a:latin typeface="+mn-lt"/>
                        </a:rPr>
                        <a:t>μ</a:t>
                      </a:r>
                      <a:r>
                        <a:rPr lang="en-CA" sz="1000" b="0" dirty="0">
                          <a:latin typeface="+mn-lt"/>
                        </a:rPr>
                        <a:t>L</a:t>
                      </a:r>
                    </a:p>
                    <a:p>
                      <a:pPr marL="628650" lvl="1" indent="-171450">
                        <a:lnSpc>
                          <a:spcPct val="100000"/>
                        </a:lnSpc>
                        <a:buFont typeface="Avenir Next LT Pro" panose="020B0504020202020204" pitchFamily="34" charset="0"/>
                        <a:buChar char="–"/>
                      </a:pPr>
                      <a:r>
                        <a:rPr lang="en-CA" sz="1000" b="0" i="1" dirty="0">
                          <a:latin typeface="+mn-lt"/>
                        </a:rPr>
                        <a:t>Low</a:t>
                      </a:r>
                      <a:r>
                        <a:rPr lang="en-CA" sz="1000" b="0" dirty="0">
                          <a:latin typeface="+mn-lt"/>
                        </a:rPr>
                        <a:t>: CD4 &gt; 300 cells/</a:t>
                      </a:r>
                      <a:r>
                        <a:rPr lang="el-GR" sz="1000" b="0" dirty="0">
                          <a:latin typeface="+mn-lt"/>
                        </a:rPr>
                        <a:t>μ</a:t>
                      </a:r>
                      <a:r>
                        <a:rPr lang="en-CA" sz="1000" b="0" dirty="0">
                          <a:latin typeface="+mn-lt"/>
                        </a:rPr>
                        <a:t>L + VL &lt; 40 copies/mL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750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DF5DD-36FC-4EAE-873D-458CEC78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Discussion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CCD5-95F9-4696-AFDF-7905FB35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7160"/>
            <a:ext cx="11225813" cy="5668140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/>
              <a:t>Early efforts cleaned up the active care list.</a:t>
            </a:r>
          </a:p>
          <a:p>
            <a:pPr lvl="1"/>
            <a:r>
              <a:rPr lang="en-CA" sz="1600" dirty="0"/>
              <a:t>641 (27% of the original patient pool) no longer CVIS-MUHC patients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70% of contacted OOC patients were reengaged.</a:t>
            </a:r>
          </a:p>
          <a:p>
            <a:pPr lvl="1"/>
            <a:r>
              <a:rPr lang="en-CA" sz="1600" dirty="0"/>
              <a:t>Median of 72 days and three contact attempts</a:t>
            </a:r>
          </a:p>
          <a:p>
            <a:pPr lvl="1"/>
            <a:r>
              <a:rPr lang="en-CA" sz="1600" dirty="0"/>
              <a:t>More time and attempts to reengage higher-risk patients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Two thirds (64%) of people with upcoming appointments missed their first scheduled visit.</a:t>
            </a:r>
          </a:p>
          <a:p>
            <a:pPr lvl="1"/>
            <a:r>
              <a:rPr lang="en-US" sz="1600" dirty="0"/>
              <a:t>This represents a challenging population</a:t>
            </a:r>
          </a:p>
          <a:p>
            <a:pPr lvl="1"/>
            <a:r>
              <a:rPr lang="en-US" sz="1600" dirty="0"/>
              <a:t>Importance of sustaining reengagement efforts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Effort required to reengage patients may increase by risk category</a:t>
            </a:r>
          </a:p>
          <a:p>
            <a:pPr lvl="1"/>
            <a:r>
              <a:rPr lang="en-US" sz="1600" dirty="0"/>
              <a:t>Proportion of participants having a missed reengagement visit,  from 1</a:t>
            </a:r>
            <a:r>
              <a:rPr lang="en-US" sz="1600" baseline="30000" dirty="0"/>
              <a:t>st</a:t>
            </a:r>
            <a:r>
              <a:rPr lang="en-US" sz="1600" dirty="0"/>
              <a:t> contact to true reengagement 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19% for low, 37% for intermediate, and 54% for high risk</a:t>
            </a:r>
          </a:p>
          <a:p>
            <a:pPr lvl="1"/>
            <a:r>
              <a:rPr lang="en-US" sz="1600" dirty="0"/>
              <a:t>Median contact attempts in order to reengage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2 for low, 3 for intermediate, and 5 for high risk</a:t>
            </a:r>
          </a:p>
          <a:p>
            <a:pPr lvl="1"/>
            <a:r>
              <a:rPr lang="en-US" sz="1600" dirty="0"/>
              <a:t>May provide support for the use of separate risk categories or some other tiered approach</a:t>
            </a:r>
          </a:p>
          <a:p>
            <a:pPr lvl="2"/>
            <a:r>
              <a:rPr lang="en-US" sz="1400" dirty="0"/>
              <a:t>May just reflect the higher priority given to higher risk patients, in terms of number of contact attempts and time to reengagement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Some worsening VL trajectories</a:t>
            </a:r>
          </a:p>
          <a:p>
            <a:pPr lvl="1"/>
            <a:r>
              <a:rPr lang="en-CA" sz="1600" dirty="0"/>
              <a:t>Increases in viremia (10% to 14%)</a:t>
            </a:r>
            <a:endParaRPr lang="en-CA" sz="1600" dirty="0">
              <a:latin typeface="Avenir LT Pro 55 Roman" panose="020B0503020203020204" pitchFamily="34" charset="0"/>
            </a:endParaRPr>
          </a:p>
          <a:p>
            <a:endParaRPr lang="en-CA" sz="2000" dirty="0">
              <a:latin typeface="Avenir LT Pro 55 Roman" panose="020B0503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D79F-168F-4B66-B4F4-69D997E1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17</a:t>
            </a:fld>
            <a:endParaRPr lang="en-US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3"/>
    </mc:Choice>
    <mc:Fallback xmlns="">
      <p:transition spd="slow" advTm="6019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discussion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CCD5-95F9-4696-AFDF-7905FB35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5544316"/>
          </a:xfrm>
        </p:spPr>
        <p:txBody>
          <a:bodyPr>
            <a:normAutofit/>
          </a:bodyPr>
          <a:lstStyle/>
          <a:p>
            <a:r>
              <a:rPr lang="en-CA" sz="2000" dirty="0"/>
              <a:t>The pre-post results likely represent conservative estimates of Lost &amp; Found effectiveness</a:t>
            </a:r>
          </a:p>
          <a:p>
            <a:pPr lvl="1"/>
            <a:r>
              <a:rPr lang="en-CA" sz="1800" dirty="0">
                <a:latin typeface="+mn-lt"/>
              </a:rPr>
              <a:t>Significant null bias, mostly due to exclusion of nurse validation steps</a:t>
            </a:r>
          </a:p>
          <a:p>
            <a:pPr lvl="2"/>
            <a:r>
              <a:rPr lang="en-CA" sz="1800" dirty="0">
                <a:latin typeface="+mn-lt"/>
              </a:rPr>
              <a:t>Especially in high and intermediate risk groups</a:t>
            </a:r>
          </a:p>
          <a:p>
            <a:pPr>
              <a:spcBef>
                <a:spcPts val="1200"/>
              </a:spcBef>
            </a:pPr>
            <a:r>
              <a:rPr lang="en-CA" sz="2000" dirty="0">
                <a:latin typeface="Avenir LT Pro 55 Roman" panose="020B0503020203020204" pitchFamily="34" charset="0"/>
              </a:rPr>
              <a:t>People who received Lost &amp; Found appear to have been more likely to reengage than those wh</a:t>
            </a:r>
            <a:r>
              <a:rPr lang="en-CA" sz="2000" dirty="0"/>
              <a:t>o did not</a:t>
            </a:r>
          </a:p>
          <a:p>
            <a:pPr lvl="1"/>
            <a:r>
              <a:rPr lang="en-CA" sz="1800" dirty="0"/>
              <a:t>Effect only demonstrated among low risk patients</a:t>
            </a:r>
          </a:p>
          <a:p>
            <a:pPr lvl="1"/>
            <a:r>
              <a:rPr lang="en-CA" sz="1800" dirty="0"/>
              <a:t>Generally, large standard errors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From date marked OOC, earlier reengagement among patients who received Lost &amp; Found</a:t>
            </a:r>
          </a:p>
          <a:p>
            <a:pPr lvl="1"/>
            <a:r>
              <a:rPr lang="en-US" sz="1800" dirty="0"/>
              <a:t>162 days (95% CI: 147, 183) in implementation phase; </a:t>
            </a:r>
          </a:p>
          <a:p>
            <a:pPr lvl="1"/>
            <a:r>
              <a:rPr lang="en-US" sz="1800" dirty="0"/>
              <a:t>217 days (95% CI: 197, 245) in pre-implementation</a:t>
            </a:r>
            <a:endParaRPr lang="en-CA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Approximately 71 (95% CI: 8.97, 134.45) OOC patients were reengaged by Lost &amp; Found, who would not have otherwise reengaged</a:t>
            </a:r>
          </a:p>
          <a:p>
            <a:endParaRPr lang="en-CA" sz="2000" dirty="0">
              <a:latin typeface="Avenir LT Pro 55 Roman" panose="020B0503020203020204" pitchFamily="34" charset="0"/>
            </a:endParaRPr>
          </a:p>
          <a:p>
            <a:endParaRPr lang="en-CA" sz="2000" dirty="0">
              <a:latin typeface="Avenir LT Pro 55 Roman" panose="020B0503020203020204" pitchFamily="34" charset="0"/>
            </a:endParaRPr>
          </a:p>
          <a:p>
            <a:pPr lvl="1"/>
            <a:endParaRPr lang="en-CA" sz="1800" dirty="0">
              <a:latin typeface="Avenir LT Pro 55 Roman" panose="020B0503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D79F-168F-4B66-B4F4-69D997E1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18</a:t>
            </a:fld>
            <a:endParaRPr lang="en-US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3"/>
    </mc:Choice>
    <mc:Fallback xmlns="">
      <p:transition spd="slow" advTm="6019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Limitations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CCD5-95F9-4696-AFDF-7905FB35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263"/>
            <a:ext cx="10515600" cy="5297214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Pre-post analysis is artificial</a:t>
            </a:r>
          </a:p>
          <a:p>
            <a:pPr lvl="1"/>
            <a:r>
              <a:rPr lang="en-CA" sz="1800" dirty="0"/>
              <a:t>Automated part of OOC-RPT designed to be highly sensitive, to ensure nurse review</a:t>
            </a:r>
          </a:p>
          <a:p>
            <a:pPr lvl="1"/>
            <a:r>
              <a:rPr lang="en-CA" sz="1800" dirty="0"/>
              <a:t>Nurse input not considered – significant role in improving specificity of the OOC-RPT</a:t>
            </a:r>
          </a:p>
          <a:p>
            <a:pPr lvl="2"/>
            <a:r>
              <a:rPr lang="en-CA" sz="1600" dirty="0"/>
              <a:t>i.e. large non-differential misclassification </a:t>
            </a:r>
            <a:r>
              <a:rPr lang="en-CA" sz="1600" dirty="0">
                <a:sym typeface="Wingdings" panose="05000000000000000000" pitchFamily="2" charset="2"/>
              </a:rPr>
              <a:t> bias to the null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Many (n = 350) patients were included in both groups of the pre-post</a:t>
            </a:r>
          </a:p>
          <a:p>
            <a:pPr lvl="1"/>
            <a:r>
              <a:rPr lang="en-CA" sz="1800" dirty="0"/>
              <a:t>May represent patients non-differentially misclassified as OOC</a:t>
            </a:r>
          </a:p>
          <a:p>
            <a:pPr lvl="2"/>
            <a:r>
              <a:rPr lang="en-CA" sz="1400" dirty="0"/>
              <a:t>i.e. ones that would be marked not OOC by nurses</a:t>
            </a:r>
          </a:p>
          <a:p>
            <a:pPr lvl="1"/>
            <a:r>
              <a:rPr lang="en-CA" sz="1800" dirty="0"/>
              <a:t>We assume that these patients are not systematically different from others</a:t>
            </a:r>
          </a:p>
          <a:p>
            <a:pPr lvl="2"/>
            <a:r>
              <a:rPr lang="en-CA" sz="1600" dirty="0"/>
              <a:t>In other words, we assume that a similar population exists in the pre-implementation phase, which is both OOC in the pre-implementation phase and the year prior</a:t>
            </a:r>
            <a:endParaRPr lang="en-CA" sz="2400" dirty="0"/>
          </a:p>
          <a:p>
            <a:pPr>
              <a:spcBef>
                <a:spcPts val="1200"/>
              </a:spcBef>
            </a:pPr>
            <a:r>
              <a:rPr lang="en-CA" sz="2000" dirty="0"/>
              <a:t>In pre-post, there was an increase in the number of OOC patients, esp. in the high risk group, from pre-implementation to implementation</a:t>
            </a:r>
          </a:p>
          <a:p>
            <a:pPr lvl="1"/>
            <a:r>
              <a:rPr lang="en-CA" sz="1800" dirty="0"/>
              <a:t>The underlying populations of OOC patients were different, almost entirely due to influx of asylum seekers during the implementation phase</a:t>
            </a:r>
          </a:p>
          <a:p>
            <a:pPr lvl="1"/>
            <a:r>
              <a:rPr lang="en-CA" sz="1800" dirty="0"/>
              <a:t>Largely accounted for by the ‘born in Canada’ term in our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D79F-168F-4B66-B4F4-69D997E1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19</a:t>
            </a:fld>
            <a:endParaRPr lang="en-US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3"/>
    </mc:Choice>
    <mc:Fallback xmlns="">
      <p:transition spd="slow" advTm="601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282A-72D7-41E2-8AD7-8078D785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897C-CA53-4EA3-AE19-C314D131F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venir LT Pro 55 Roman" panose="020B0503020203020204" pitchFamily="34" charset="0"/>
              </a:rPr>
              <a:t>Negative health outcomes from being out of care (OOC)</a:t>
            </a:r>
          </a:p>
          <a:p>
            <a:pPr lvl="1"/>
            <a:r>
              <a:rPr lang="en-CA" dirty="0"/>
              <a:t>Including increased health systems costs</a:t>
            </a:r>
          </a:p>
          <a:p>
            <a:r>
              <a:rPr lang="en-CA" dirty="0"/>
              <a:t>Data to care (D2C)</a:t>
            </a:r>
          </a:p>
          <a:p>
            <a:pPr lvl="1"/>
            <a:r>
              <a:rPr lang="en-US" dirty="0"/>
              <a:t>“a public health strategy that uses HIV surveillance data and other data sources” to identify and reengage people who have fallen OOC</a:t>
            </a:r>
          </a:p>
          <a:p>
            <a:pPr lvl="1"/>
            <a:r>
              <a:rPr lang="en-US" dirty="0"/>
              <a:t>Often falls short in accurately identifying OOC patients</a:t>
            </a:r>
          </a:p>
          <a:p>
            <a:pPr lvl="2"/>
            <a:r>
              <a:rPr lang="en-US" dirty="0"/>
              <a:t>Anywhere from 43 to 90% not actually OOC when using surveillance only</a:t>
            </a:r>
          </a:p>
          <a:p>
            <a:pPr lvl="1"/>
            <a:r>
              <a:rPr lang="en-US" dirty="0"/>
              <a:t>Usually requires large public health infrastructure, multijurisdictional datasets, </a:t>
            </a:r>
            <a:r>
              <a:rPr lang="en-US" i="1" dirty="0"/>
              <a:t>and </a:t>
            </a:r>
            <a:r>
              <a:rPr lang="en-US" dirty="0"/>
              <a:t>clinician input</a:t>
            </a:r>
          </a:p>
          <a:p>
            <a:pPr lvl="1"/>
            <a:r>
              <a:rPr lang="en-US" dirty="0"/>
              <a:t>No studies guided by implementation or sustainability frameworks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8CF61-F773-4FDE-8B7F-56A67C02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Limitations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CCD5-95F9-4696-AFDF-7905FB35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57018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CA" sz="2000" dirty="0"/>
              <a:t>Pre-post assumes that OOC events are independent, which is unlikely the case</a:t>
            </a:r>
          </a:p>
          <a:p>
            <a:pPr lvl="1"/>
            <a:r>
              <a:rPr lang="en-CA" sz="1800" dirty="0"/>
              <a:t>Previous OOC events for an individual patient could influence future ones</a:t>
            </a:r>
          </a:p>
          <a:p>
            <a:pPr lvl="2"/>
            <a:r>
              <a:rPr lang="en-CA" sz="1600" dirty="0"/>
              <a:t>We assume that the effects of previous OOC events are evenly distributed </a:t>
            </a:r>
            <a:r>
              <a:rPr lang="en-CA" sz="1600" dirty="0">
                <a:sym typeface="Wingdings" panose="05000000000000000000" pitchFamily="2" charset="2"/>
              </a:rPr>
              <a:t> non-differential misclassification</a:t>
            </a:r>
            <a:endParaRPr lang="en-CA" sz="1600" dirty="0"/>
          </a:p>
          <a:p>
            <a:r>
              <a:rPr lang="en-CA" sz="2200" dirty="0"/>
              <a:t>Possibility for time-related confounding</a:t>
            </a:r>
          </a:p>
          <a:p>
            <a:pPr lvl="1"/>
            <a:r>
              <a:rPr lang="en-CA" sz="1800" dirty="0"/>
              <a:t>Always a risk in pre-post analyses</a:t>
            </a:r>
          </a:p>
          <a:p>
            <a:pPr lvl="1"/>
            <a:r>
              <a:rPr lang="en-CA" sz="1800" dirty="0"/>
              <a:t>To our knowledge, no major changes in clinical care practice guidelines or in how patients are followed. 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Pre-post analysis limited to only the first OOC event</a:t>
            </a:r>
          </a:p>
          <a:p>
            <a:pPr lvl="1"/>
            <a:r>
              <a:rPr lang="en-CA" sz="1800" dirty="0"/>
              <a:t>No information on patient-level effectiveness of Lost &amp; Found after first reengagement </a:t>
            </a:r>
          </a:p>
          <a:p>
            <a:pPr lvl="1"/>
            <a:r>
              <a:rPr lang="en-CA" sz="1800" dirty="0"/>
              <a:t>No information on clinic level-effects long-term (i.e. management of total OOC)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Little information on the effectiveness of the first core element, identifying OOC patients</a:t>
            </a:r>
          </a:p>
          <a:p>
            <a:pPr lvl="1"/>
            <a:r>
              <a:rPr lang="en-CA" sz="1800" dirty="0"/>
              <a:t>Sensitivity analyses of the OOC-RPT needed, ideally compared to other methods for identifying OOC patients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D79F-168F-4B66-B4F4-69D997E1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20</a:t>
            </a:fld>
            <a:endParaRPr lang="en-US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3"/>
    </mc:Choice>
    <mc:Fallback xmlns="">
      <p:transition spd="slow" advTm="601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9354-A599-4125-A43B-24CC722B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8012-388A-46C9-85C7-C4AA3828B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As with other D2C approaches, more robust investigations are needed.</a:t>
            </a:r>
          </a:p>
          <a:p>
            <a:pPr lvl="1"/>
            <a:r>
              <a:rPr lang="en-CA" dirty="0"/>
              <a:t>Mixed-methods assessment of Lost &amp; Found implementation forthcoming</a:t>
            </a:r>
          </a:p>
          <a:p>
            <a:pPr lvl="1"/>
            <a:r>
              <a:rPr lang="en-CA" dirty="0"/>
              <a:t>Step-wedge randomised control trial, possibly including a cost component</a:t>
            </a:r>
          </a:p>
          <a:p>
            <a:r>
              <a:rPr lang="en-CA" dirty="0"/>
              <a:t>Lost &amp; Found may be a viable alternative to traditional D2C approaches</a:t>
            </a:r>
          </a:p>
          <a:p>
            <a:pPr lvl="1"/>
            <a:r>
              <a:rPr lang="en-CA" dirty="0"/>
              <a:t>For jurisdictions with legal barriers to shared datasets or poorly developed PH infrastructure</a:t>
            </a:r>
          </a:p>
          <a:p>
            <a:pPr lvl="2"/>
            <a:r>
              <a:rPr lang="en-CA" dirty="0"/>
              <a:t>Creation of tailored approaches for low and middle income settings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6416-F4AD-4B83-8464-8F159275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C6AB-43CD-40DE-ADAF-BE5708A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Acknowledgements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1133-CD47-4F46-87A5-83D8C91D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3698240"/>
          </a:xfrm>
        </p:spPr>
        <p:txBody>
          <a:bodyPr>
            <a:normAutofit/>
          </a:bodyPr>
          <a:lstStyle/>
          <a:p>
            <a:r>
              <a:rPr lang="en-CA" dirty="0"/>
              <a:t>Patients</a:t>
            </a:r>
          </a:p>
          <a:p>
            <a:r>
              <a:rPr lang="en-CA" dirty="0"/>
              <a:t>Nurses</a:t>
            </a:r>
          </a:p>
          <a:p>
            <a:r>
              <a:rPr lang="en-CA" dirty="0"/>
              <a:t>CVIS-MUHC clinical and research teams</a:t>
            </a:r>
          </a:p>
          <a:p>
            <a:r>
              <a:rPr lang="en-CA" dirty="0" err="1"/>
              <a:t>ViiV</a:t>
            </a:r>
            <a:r>
              <a:rPr lang="en-CA" dirty="0"/>
              <a:t> Healthcare</a:t>
            </a:r>
          </a:p>
          <a:p>
            <a:pPr lvl="1"/>
            <a:r>
              <a:rPr lang="en-CA" dirty="0">
                <a:latin typeface="Avenir LT Pro 55 Roman" panose="020B0503020203020204" pitchFamily="34" charset="0"/>
              </a:rPr>
              <a:t>Lost &amp; Found was funded as a part of </a:t>
            </a:r>
            <a:r>
              <a:rPr lang="en-CA" dirty="0" err="1">
                <a:latin typeface="Avenir LT Pro 55 Roman" panose="020B0503020203020204" pitchFamily="34" charset="0"/>
              </a:rPr>
              <a:t>ViiV’s</a:t>
            </a:r>
            <a:r>
              <a:rPr lang="en-CA" dirty="0">
                <a:latin typeface="Avenir LT Pro 55 Roman" panose="020B0503020203020204" pitchFamily="34" charset="0"/>
              </a:rPr>
              <a:t> Implementation Science Initiative (hivimplementationscience.com)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F8BE4-AFCD-4D56-A8A2-7DCDE8E20EA7}"/>
              </a:ext>
            </a:extLst>
          </p:cNvPr>
          <p:cNvSpPr/>
          <p:nvPr/>
        </p:nvSpPr>
        <p:spPr>
          <a:xfrm>
            <a:off x="1659728" y="4905846"/>
            <a:ext cx="9215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latin typeface="Avenir LT Pro 55 Roman" panose="020B0503020203020204" pitchFamily="34" charset="0"/>
              </a:rPr>
              <a:t>Questions?</a:t>
            </a:r>
            <a:r>
              <a:rPr lang="en-CA" dirty="0">
                <a:latin typeface="Avenir LT Pro 55 Roman" panose="020B0503020203020204" pitchFamily="34" charset="0"/>
              </a:rPr>
              <a:t> </a:t>
            </a:r>
          </a:p>
          <a:p>
            <a:pPr algn="ctr"/>
            <a:r>
              <a:rPr lang="en-CA" dirty="0">
                <a:latin typeface="Avenir LT Pro 55 Roman" panose="020B0503020203020204" pitchFamily="34" charset="0"/>
              </a:rPr>
              <a:t>Blake Linthwaite (blake.linthwaite@mail.mcgill.ca)</a:t>
            </a:r>
          </a:p>
          <a:p>
            <a:pPr algn="ctr"/>
            <a:r>
              <a:rPr lang="en-CA" dirty="0">
                <a:latin typeface="Avenir LT Pro 55 Roman" panose="020B0503020203020204" pitchFamily="34" charset="0"/>
              </a:rPr>
              <a:t>Dr. Joe Cox (joseph.cox@mcgill.ca)</a:t>
            </a:r>
          </a:p>
        </p:txBody>
      </p:sp>
      <p:pic>
        <p:nvPicPr>
          <p:cNvPr id="10" name="Picture 2" descr="Image result for viiv healthcare">
            <a:extLst>
              <a:ext uri="{FF2B5EF4-FFF2-40B4-BE49-F238E27FC236}">
                <a16:creationId xmlns:a16="http://schemas.microsoft.com/office/drawing/2014/main" id="{E83248F6-C6EF-463D-8EB7-63451D86E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EECED"/>
              </a:clrFrom>
              <a:clrTo>
                <a:srgbClr val="EEEC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39231" y="5638800"/>
            <a:ext cx="1225728" cy="10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33394EB-A5D8-471C-9FA8-E6DBDD7E6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5880015"/>
            <a:ext cx="4294968" cy="9150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5A1C2-7291-461F-B3DD-73AC119D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22</a:t>
            </a:fld>
            <a:endParaRPr lang="en-US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C90660B-7D31-497B-97CD-05123B91447A}"/>
              </a:ext>
            </a:extLst>
          </p:cNvPr>
          <p:cNvSpPr/>
          <p:nvPr/>
        </p:nvSpPr>
        <p:spPr>
          <a:xfrm>
            <a:off x="9059907" y="2637307"/>
            <a:ext cx="1965382" cy="648586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venir LT Pro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AFC63-8C20-4097-94B8-C7C8C74E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Montserrat Light" panose="020B0604020202020204" charset="0"/>
              </a:rPr>
              <a:t>Background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BF31-DAAA-4FA2-8D84-7BDA0CF7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72" y="1520825"/>
            <a:ext cx="10290839" cy="1579339"/>
          </a:xfrm>
        </p:spPr>
        <p:txBody>
          <a:bodyPr>
            <a:noAutofit/>
          </a:bodyPr>
          <a:lstStyle/>
          <a:p>
            <a:r>
              <a:rPr lang="en-CA" dirty="0"/>
              <a:t>~2000 PLHIV followed at the Chronic Viral Illness Service of the McGill University Health Centre (CVIS-MUHC) </a:t>
            </a:r>
          </a:p>
          <a:p>
            <a:pPr lvl="1">
              <a:spcBef>
                <a:spcPts val="600"/>
              </a:spcBef>
            </a:pPr>
            <a:r>
              <a:rPr lang="en-CA" dirty="0"/>
              <a:t>Annually, about 10% are lost to follow-up</a:t>
            </a:r>
          </a:p>
          <a:p>
            <a:pPr lvl="1">
              <a:spcBef>
                <a:spcPts val="600"/>
              </a:spcBef>
            </a:pPr>
            <a:endParaRPr lang="en-CA" dirty="0">
              <a:latin typeface="Avenir LT Pro 55 Roman" panose="020B0503020203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D81EC04-F021-474B-B266-D22951E67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343964"/>
              </p:ext>
            </p:extLst>
          </p:nvPr>
        </p:nvGraphicFramePr>
        <p:xfrm>
          <a:off x="8392160" y="2501226"/>
          <a:ext cx="3379408" cy="434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9A0D7C-3921-43AE-BFB8-EC591463F209}"/>
              </a:ext>
            </a:extLst>
          </p:cNvPr>
          <p:cNvSpPr txBox="1"/>
          <p:nvPr/>
        </p:nvSpPr>
        <p:spPr>
          <a:xfrm>
            <a:off x="9542928" y="2787779"/>
            <a:ext cx="1077872" cy="31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Pro 55 Roman" panose="020B0503020203020204" pitchFamily="34" charset="0"/>
              </a:rPr>
              <a:t>-10%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venir LT Pro 55 Roman" panose="020B05030202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11DB62-87BB-42F3-A637-A80B225471FD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7724947" cy="2822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CA" dirty="0">
                <a:latin typeface="Avenir LT Pro 55 Roman" panose="020B0503020203020204" pitchFamily="34" charset="0"/>
              </a:rPr>
              <a:t>CVIS-MUHC had made attempts to identify and reengage OOC patients</a:t>
            </a:r>
          </a:p>
          <a:p>
            <a:pPr lvl="1"/>
            <a:r>
              <a:rPr lang="en-CA" dirty="0"/>
              <a:t>Faced barriers to implementation and sustainability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3EB2E-05CB-4C4E-B1C2-789F9C54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3</a:t>
            </a:fld>
            <a:endParaRPr lang="en-US" dirty="0">
              <a:latin typeface="Avenir LT Pro 55 Roman" panose="020B0503020203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5B49-6FCF-4C0F-AA9C-0E8C7742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0822760" cy="365125"/>
          </a:xfrm>
        </p:spPr>
        <p:txBody>
          <a:bodyPr/>
          <a:lstStyle/>
          <a:p>
            <a:pPr algn="l"/>
            <a:r>
              <a:rPr lang="en-US" sz="800" dirty="0">
                <a:latin typeface="Avenir LT Pro 55 Roman" panose="020B0503020203020204" pitchFamily="34" charset="0"/>
              </a:rPr>
              <a:t>Wohl, Amy Rock, et al. (2016). </a:t>
            </a:r>
            <a:r>
              <a:rPr lang="en-US" sz="800" i="1" dirty="0">
                <a:latin typeface="Avenir LT Pro 55 Roman" panose="020B0503020203020204" pitchFamily="34" charset="0"/>
              </a:rPr>
              <a:t>JAIDS; </a:t>
            </a:r>
            <a:r>
              <a:rPr lang="en-US" sz="800" dirty="0">
                <a:latin typeface="Avenir LT Pro 55 Roman" panose="020B0503020203020204" pitchFamily="34" charset="0"/>
              </a:rPr>
              <a:t>71.2: e44-e50.  </a:t>
            </a:r>
          </a:p>
          <a:p>
            <a:pPr algn="l"/>
            <a:r>
              <a:rPr lang="en-US" sz="800" dirty="0">
                <a:latin typeface="Avenir LT Pro 55 Roman" panose="020B0503020203020204" pitchFamily="34" charset="0"/>
              </a:rPr>
              <a:t>Gardner EM. (2015). </a:t>
            </a:r>
            <a:r>
              <a:rPr lang="en-US" sz="800" i="1" dirty="0">
                <a:latin typeface="Avenir LT Pro 55 Roman" panose="020B0503020203020204" pitchFamily="34" charset="0"/>
              </a:rPr>
              <a:t>Clinical Infectious Diseases</a:t>
            </a:r>
            <a:r>
              <a:rPr lang="en-US" sz="800" dirty="0">
                <a:latin typeface="Avenir LT Pro 55 Roman" panose="020B0503020203020204" pitchFamily="34" charset="0"/>
              </a:rPr>
              <a:t>; 62(2): 230-2.</a:t>
            </a:r>
          </a:p>
        </p:txBody>
      </p:sp>
    </p:spTree>
    <p:extLst>
      <p:ext uri="{BB962C8B-B14F-4D97-AF65-F5344CB8AC3E}">
        <p14:creationId xmlns:p14="http://schemas.microsoft.com/office/powerpoint/2010/main" val="3991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9B56-2284-4D56-AF92-F5DF405A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Lost &amp; Found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1A9BB-027A-46E4-AC6A-8500EA8A4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9" y="3020076"/>
            <a:ext cx="11330125" cy="35737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Combines two main, evidence-based elements: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venir LT Pro 55 Roman" panose="020B0503020203020204" pitchFamily="34" charset="0"/>
              </a:rPr>
              <a:t>Identifying OOC patients</a:t>
            </a:r>
          </a:p>
          <a:p>
            <a:pPr lvl="2"/>
            <a:r>
              <a:rPr lang="en-US" dirty="0"/>
              <a:t>i.e. identifying patients in need of clinical follow-up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venir LT Pro 55 Roman" panose="020B0503020203020204" pitchFamily="34" charset="0"/>
              </a:rPr>
              <a:t>Contacting OOC patients to reengage them into care</a:t>
            </a:r>
          </a:p>
          <a:p>
            <a:pPr lvl="2"/>
            <a:r>
              <a:rPr lang="en-US" dirty="0"/>
              <a:t>i.e. bringing patients back to clinic</a:t>
            </a:r>
          </a:p>
          <a:p>
            <a:r>
              <a:rPr lang="en-US" dirty="0"/>
              <a:t>Leverages available clinical data and proximity to clinicians</a:t>
            </a:r>
          </a:p>
          <a:p>
            <a:pPr lvl="1"/>
            <a:r>
              <a:rPr lang="en-US" dirty="0"/>
              <a:t>Does not require PH infrastructure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9BEB6-B7AB-4BDF-8A0B-ADA83415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4</a:t>
            </a:fld>
            <a:endParaRPr lang="en-US" dirty="0">
              <a:latin typeface="Avenir LT Pro 55 Roman" panose="020B0503020203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A43EE5-1C4E-4712-BB20-8EB273CA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93840"/>
            <a:ext cx="10053320" cy="264160"/>
          </a:xfrm>
        </p:spPr>
        <p:txBody>
          <a:bodyPr/>
          <a:lstStyle/>
          <a:p>
            <a:pPr algn="l"/>
            <a:r>
              <a:rPr lang="en-US" sz="800" dirty="0">
                <a:latin typeface="Avenir LT Pro 55 Roman" panose="020B0503020203020204" pitchFamily="34" charset="0"/>
              </a:rPr>
              <a:t>Cox, J., Linthwaite, B., et al. (2020). </a:t>
            </a:r>
            <a:r>
              <a:rPr lang="en-US" sz="800" i="1" dirty="0">
                <a:latin typeface="Avenir LT Pro 55 Roman" panose="020B0503020203020204" pitchFamily="34" charset="0"/>
              </a:rPr>
              <a:t>Pilot and feasibility studies</a:t>
            </a:r>
            <a:r>
              <a:rPr lang="en-US" sz="800" dirty="0">
                <a:latin typeface="Avenir LT Pro 55 Roman" panose="020B0503020203020204" pitchFamily="34" charset="0"/>
              </a:rPr>
              <a:t>, </a:t>
            </a:r>
            <a:r>
              <a:rPr lang="en-US" sz="800" i="1" dirty="0">
                <a:latin typeface="Avenir LT Pro 55 Roman" panose="020B0503020203020204" pitchFamily="34" charset="0"/>
              </a:rPr>
              <a:t>6</a:t>
            </a:r>
            <a:r>
              <a:rPr lang="en-US" sz="800" dirty="0">
                <a:latin typeface="Avenir LT Pro 55 Roman" panose="020B0503020203020204" pitchFamily="34" charset="0"/>
              </a:rPr>
              <a:t>(1), 1-11.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0E009-2D91-4993-85AA-7AE70B02E439}"/>
              </a:ext>
            </a:extLst>
          </p:cNvPr>
          <p:cNvSpPr txBox="1"/>
          <p:nvPr/>
        </p:nvSpPr>
        <p:spPr>
          <a:xfrm>
            <a:off x="361025" y="1338263"/>
            <a:ext cx="11469949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Bef>
                <a:spcPts val="1800"/>
              </a:spcBef>
            </a:pPr>
            <a:r>
              <a:rPr lang="en-US" sz="3000" b="1" dirty="0">
                <a:solidFill>
                  <a:sysClr val="windowText" lastClr="000000"/>
                </a:solidFill>
                <a:latin typeface="Avenir LT Pro 55 Roman" panose="020B0503020203020204" pitchFamily="34" charset="0"/>
              </a:rPr>
              <a:t>A decentralised approach to D2C delivered in a clinical context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</a:pPr>
            <a:r>
              <a:rPr lang="en-CA" sz="2400" dirty="0">
                <a:solidFill>
                  <a:sysClr val="windowText" lastClr="000000"/>
                </a:solidFill>
                <a:latin typeface="Avenir LT Pro 55 Roman" panose="020B0503020203020204" pitchFamily="34" charset="0"/>
              </a:rPr>
              <a:t>An attempt to simplify, formalise, and build on work done by CVIS-MUHC nurses using an </a:t>
            </a:r>
            <a:r>
              <a:rPr lang="en-CA" sz="2400" u="sng" dirty="0">
                <a:solidFill>
                  <a:sysClr val="windowText" lastClr="000000"/>
                </a:solidFill>
                <a:latin typeface="Avenir LT Pro 55 Roman" panose="020B0503020203020204" pitchFamily="34" charset="0"/>
              </a:rPr>
              <a:t>implementation science </a:t>
            </a:r>
            <a:r>
              <a:rPr lang="en-CA" sz="2400" dirty="0">
                <a:solidFill>
                  <a:sysClr val="windowText" lastClr="000000"/>
                </a:solidFill>
                <a:latin typeface="Avenir LT Pro 55 Roman" panose="020B0503020203020204" pitchFamily="34" charset="0"/>
              </a:rPr>
              <a:t>approach.</a:t>
            </a:r>
          </a:p>
          <a:p>
            <a:endParaRPr lang="en-CA" dirty="0">
              <a:latin typeface="Avenir LT Pro 55 Roman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E1FB58-F927-4DEB-ABD2-A58B727E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" y="944021"/>
            <a:ext cx="11936026" cy="53746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89B56-2284-4D56-AF92-F5DF405A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Lost &amp; Found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A4642-3C15-494B-901C-295264EA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5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CE259-77EF-44F6-997F-69C1FD42691E}"/>
              </a:ext>
            </a:extLst>
          </p:cNvPr>
          <p:cNvSpPr/>
          <p:nvPr/>
        </p:nvSpPr>
        <p:spPr>
          <a:xfrm>
            <a:off x="8778240" y="2574617"/>
            <a:ext cx="3017520" cy="1606223"/>
          </a:xfrm>
          <a:prstGeom prst="rect">
            <a:avLst/>
          </a:prstGeom>
          <a:solidFill>
            <a:srgbClr val="DAE8FC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Avenir LT Pro 55 Roman" panose="020B0503020203020204" pitchFamily="34" charset="0"/>
                <a:cs typeface="Times New Roman" panose="02020603050405020304" pitchFamily="18" charset="0"/>
              </a:rPr>
              <a:t>With prioritisation of higher risk patients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2DFEF-83FB-4C58-88A6-CAAB7ACAE646}"/>
              </a:ext>
            </a:extLst>
          </p:cNvPr>
          <p:cNvGrpSpPr/>
          <p:nvPr/>
        </p:nvGrpSpPr>
        <p:grpSpPr>
          <a:xfrm>
            <a:off x="9359612" y="2709550"/>
            <a:ext cx="1877766" cy="921774"/>
            <a:chOff x="8863613" y="3054487"/>
            <a:chExt cx="1877766" cy="921774"/>
          </a:xfrm>
        </p:grpSpPr>
        <p:pic>
          <p:nvPicPr>
            <p:cNvPr id="21" name="Graphic 20" descr="Receiver">
              <a:extLst>
                <a:ext uri="{FF2B5EF4-FFF2-40B4-BE49-F238E27FC236}">
                  <a16:creationId xmlns:a16="http://schemas.microsoft.com/office/drawing/2014/main" id="{19BA01A9-7E2C-4E6F-882E-8B9FF346D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13" y="3054487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Medical">
              <a:extLst>
                <a:ext uri="{FF2B5EF4-FFF2-40B4-BE49-F238E27FC236}">
                  <a16:creationId xmlns:a16="http://schemas.microsoft.com/office/drawing/2014/main" id="{5D504B04-5319-4200-A805-9488AF7E6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26979" y="30618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7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6"/>
    </mc:Choice>
    <mc:Fallback xmlns="">
      <p:transition spd="slow" advTm="103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9B56-2284-4D56-AF92-F5DF405A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AIMs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9D76D-0CDB-44C3-9E4A-9BEBA191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676"/>
            <a:ext cx="10515600" cy="4073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To report on effectiveness</a:t>
            </a:r>
            <a:r>
              <a:rPr lang="en-US" sz="2400" dirty="0"/>
              <a:t>*</a:t>
            </a:r>
            <a:r>
              <a:rPr lang="en-US" sz="3200" b="1" dirty="0"/>
              <a:t> of the Lost &amp; Found intervention, including: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 descriptive analysis of follow-up and reengagement outcomes;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pre-post analysis of total reengagement and time to reengagement among OOC patients.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CA1754-3212-445C-9F79-C10DF6AF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6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96E9F2-E96C-4802-B369-F59677A3B77A}"/>
              </a:ext>
            </a:extLst>
          </p:cNvPr>
          <p:cNvSpPr txBox="1">
            <a:spLocks/>
          </p:cNvSpPr>
          <p:nvPr/>
        </p:nvSpPr>
        <p:spPr>
          <a:xfrm>
            <a:off x="466447" y="3429000"/>
            <a:ext cx="11597565" cy="3007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Pro 55 Roman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F0F8221-7412-4113-B85F-D522FC5993CA}"/>
              </a:ext>
            </a:extLst>
          </p:cNvPr>
          <p:cNvSpPr txBox="1">
            <a:spLocks/>
          </p:cNvSpPr>
          <p:nvPr/>
        </p:nvSpPr>
        <p:spPr>
          <a:xfrm>
            <a:off x="25894" y="6532289"/>
            <a:ext cx="12140212" cy="310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Pro 55 Roman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+mn-lt"/>
              </a:rPr>
              <a:t>*Mixed-methods assessment of Lost &amp; Found implementation outcomes forthcoming</a:t>
            </a:r>
          </a:p>
        </p:txBody>
      </p:sp>
    </p:spTree>
    <p:extLst>
      <p:ext uri="{BB962C8B-B14F-4D97-AF65-F5344CB8AC3E}">
        <p14:creationId xmlns:p14="http://schemas.microsoft.com/office/powerpoint/2010/main" val="17199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"/>
    </mc:Choice>
    <mc:Fallback xmlns="">
      <p:transition spd="slow" advTm="46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methods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5138B-BF60-4526-A7ED-7ADE971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7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8614FA-D764-4252-A481-2CBB9017CF17}"/>
              </a:ext>
            </a:extLst>
          </p:cNvPr>
          <p:cNvSpPr txBox="1">
            <a:spLocks/>
          </p:cNvSpPr>
          <p:nvPr/>
        </p:nvSpPr>
        <p:spPr>
          <a:xfrm>
            <a:off x="838200" y="1263101"/>
            <a:ext cx="10515600" cy="4969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latin typeface="Avenir LT Pro 55 Roman" panose="020B0503020203020204" pitchFamily="34" charset="0"/>
              </a:rPr>
              <a:t>Study design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A quasi-experimental type II implementation-effectiveness hybrid pilot study </a:t>
            </a:r>
          </a:p>
          <a:p>
            <a:pPr marL="0" indent="0">
              <a:buNone/>
            </a:pPr>
            <a:r>
              <a:rPr lang="en-US" sz="2000" b="1" i="1" dirty="0">
                <a:latin typeface="Avenir LT Pro 55 Roman" panose="020B0503020203020204" pitchFamily="34" charset="0"/>
              </a:rPr>
              <a:t>Setting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Conducted at the Chronic Viral Illness Service of the McGill University Health Centre (CVIS-MUHC)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Data collected from the CVIS-MUHC clinical electronic medical records (EMR) database</a:t>
            </a:r>
          </a:p>
          <a:p>
            <a:pPr lvl="1"/>
            <a:r>
              <a:rPr lang="en-US" sz="1600" dirty="0"/>
              <a:t>Nurses confirm and/or determine patients’ risk and OOC statuses</a:t>
            </a:r>
          </a:p>
          <a:p>
            <a:pPr lvl="1"/>
            <a:r>
              <a:rPr lang="en-US" sz="1600" dirty="0"/>
              <a:t>Implementation phase from April 15</a:t>
            </a:r>
            <a:r>
              <a:rPr lang="en-US" sz="1600" baseline="30000" dirty="0"/>
              <a:t>th</a:t>
            </a:r>
            <a:r>
              <a:rPr lang="en-US" sz="1600" dirty="0"/>
              <a:t>, 2018 to April 15</a:t>
            </a:r>
            <a:r>
              <a:rPr lang="en-US" sz="1600" baseline="30000" dirty="0"/>
              <a:t>th</a:t>
            </a:r>
            <a:r>
              <a:rPr lang="en-US" sz="1600" dirty="0"/>
              <a:t>, 2019</a:t>
            </a:r>
          </a:p>
          <a:p>
            <a:pPr marL="0" indent="0">
              <a:buNone/>
            </a:pPr>
            <a:r>
              <a:rPr lang="en-US" sz="2000" b="1" i="1" dirty="0">
                <a:latin typeface="Avenir LT Pro 55 Roman" panose="020B0503020203020204" pitchFamily="34" charset="0"/>
              </a:rPr>
              <a:t>Ethics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dk1"/>
                </a:solidFill>
                <a:latin typeface="Avenir LT Pro 55 Roman" panose="020B0503020203020204" pitchFamily="34" charset="0"/>
              </a:rPr>
              <a:t>This study was approved, reviewed, and monitored by the Ethics Committee at the McGill University Health Centre</a:t>
            </a:r>
            <a:endParaRPr lang="en-US" sz="1600" dirty="0">
              <a:latin typeface="Avenir LT Pro 55 Roman" panose="020B0503020203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399AAD-CC50-4378-8EE2-BFCA8BF6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10053320" cy="261620"/>
          </a:xfrm>
        </p:spPr>
        <p:txBody>
          <a:bodyPr/>
          <a:lstStyle/>
          <a:p>
            <a:pPr algn="l"/>
            <a:r>
              <a:rPr lang="en-US" sz="800" dirty="0">
                <a:latin typeface="Avenir LT Pro 55 Roman" panose="020B0503020203020204" pitchFamily="34" charset="0"/>
              </a:rPr>
              <a:t>Cox, J., Linthwaite, B., et al. (2020). </a:t>
            </a:r>
            <a:r>
              <a:rPr lang="en-US" sz="800" i="1" dirty="0">
                <a:latin typeface="Avenir LT Pro 55 Roman" panose="020B0503020203020204" pitchFamily="34" charset="0"/>
              </a:rPr>
              <a:t>Pilot and feasibility studies</a:t>
            </a:r>
            <a:r>
              <a:rPr lang="en-US" sz="800" dirty="0">
                <a:latin typeface="Avenir LT Pro 55 Roman" panose="020B0503020203020204" pitchFamily="34" charset="0"/>
              </a:rPr>
              <a:t>, </a:t>
            </a:r>
            <a:r>
              <a:rPr lang="en-US" sz="800" i="1" dirty="0">
                <a:latin typeface="Avenir LT Pro 55 Roman" panose="020B0503020203020204" pitchFamily="34" charset="0"/>
              </a:rPr>
              <a:t>6</a:t>
            </a:r>
            <a:r>
              <a:rPr lang="en-US" sz="800" dirty="0">
                <a:latin typeface="Avenir LT Pro 55 Roman" panose="020B0503020203020204" pitchFamily="34" charset="0"/>
              </a:rPr>
              <a:t>(1), 1-11.</a:t>
            </a:r>
          </a:p>
        </p:txBody>
      </p:sp>
    </p:spTree>
    <p:extLst>
      <p:ext uri="{BB962C8B-B14F-4D97-AF65-F5344CB8AC3E}">
        <p14:creationId xmlns:p14="http://schemas.microsoft.com/office/powerpoint/2010/main" val="20423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methods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5138B-BF60-4526-A7ED-7ADE971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8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8614FA-D764-4252-A481-2CBB9017CF17}"/>
              </a:ext>
            </a:extLst>
          </p:cNvPr>
          <p:cNvSpPr txBox="1">
            <a:spLocks/>
          </p:cNvSpPr>
          <p:nvPr/>
        </p:nvSpPr>
        <p:spPr>
          <a:xfrm>
            <a:off x="838200" y="1086448"/>
            <a:ext cx="10515600" cy="5320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latin typeface="Avenir LT Pro 55 Roman" panose="020B0503020203020204" pitchFamily="34" charset="0"/>
              </a:rPr>
              <a:t>Descriptive analysis</a:t>
            </a:r>
            <a:r>
              <a:rPr lang="en-US" sz="1800" dirty="0">
                <a:latin typeface="Avenir LT Pro 55 Roman" panose="020B0503020203020204" pitchFamily="34" charset="0"/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i="1" u="sng" dirty="0">
                <a:latin typeface="Avenir LT Pro 55 Roman" panose="020B0503020203020204" pitchFamily="34" charset="0"/>
              </a:rPr>
              <a:t>Participants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All patients in the CVIS-MUHC clinical EMR from April 15</a:t>
            </a:r>
            <a:r>
              <a:rPr lang="en-US" sz="1800" baseline="30000" dirty="0">
                <a:latin typeface="Avenir LT Pro 55 Roman" panose="020B0503020203020204" pitchFamily="34" charset="0"/>
              </a:rPr>
              <a:t>th</a:t>
            </a:r>
            <a:r>
              <a:rPr lang="en-US" sz="1800" dirty="0">
                <a:latin typeface="Avenir LT Pro 55 Roman" panose="020B0503020203020204" pitchFamily="34" charset="0"/>
              </a:rPr>
              <a:t>, 2018 to April 15</a:t>
            </a:r>
            <a:r>
              <a:rPr lang="en-US" sz="1800" baseline="30000" dirty="0">
                <a:latin typeface="Avenir LT Pro 55 Roman" panose="020B0503020203020204" pitchFamily="34" charset="0"/>
              </a:rPr>
              <a:t>th</a:t>
            </a:r>
            <a:r>
              <a:rPr lang="en-US" sz="1800" dirty="0">
                <a:latin typeface="Avenir LT Pro 55 Roman" panose="020B0503020203020204" pitchFamily="34" charset="0"/>
              </a:rPr>
              <a:t>, 2019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i="1" u="sng" dirty="0">
                <a:latin typeface="Avenir LT Pro 55 Roman" panose="020B0503020203020204" pitchFamily="34" charset="0"/>
              </a:rPr>
              <a:t>Outcomes and analyses</a:t>
            </a:r>
            <a:endParaRPr lang="en-US" sz="1600" dirty="0">
              <a:latin typeface="Avenir LT Pro 55 Roman" panose="020B0503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For patients marked potentially OOC and reengaged multiple times over the study, only reengagement attempts related to the first OOC event are considered.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Outcomes of nurses’ efforts to identify and reengage OOC patients, indicated by counts and proportions of patients:</a:t>
            </a:r>
          </a:p>
          <a:p>
            <a:pPr lvl="1"/>
            <a:r>
              <a:rPr lang="en-US" sz="1600" dirty="0"/>
              <a:t>Identified as OOC;</a:t>
            </a:r>
          </a:p>
          <a:p>
            <a:pPr lvl="1"/>
            <a:r>
              <a:rPr lang="en-US" sz="1600" dirty="0"/>
              <a:t>Contacted and reengaged</a:t>
            </a:r>
          </a:p>
          <a:p>
            <a:pPr lvl="1"/>
            <a:r>
              <a:rPr lang="en-US" sz="1600" dirty="0"/>
              <a:t>Contacted and not yet reengaged.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Demographic and clinical characteristics of OOC patients:</a:t>
            </a:r>
          </a:p>
          <a:p>
            <a:pPr marL="628650" lvl="1" indent="-171450"/>
            <a:r>
              <a:rPr lang="en-US" sz="1600" dirty="0"/>
              <a:t>Contacted;</a:t>
            </a:r>
          </a:p>
          <a:p>
            <a:pPr marL="628650" lvl="1" indent="-171450"/>
            <a:r>
              <a:rPr lang="en-US" sz="1600" dirty="0"/>
              <a:t>Contacted and reengaged; and,</a:t>
            </a:r>
          </a:p>
          <a:p>
            <a:pPr marL="628650" lvl="1" indent="-171450"/>
            <a:r>
              <a:rPr lang="en-US" sz="1600" dirty="0"/>
              <a:t>Contacted but not yet reengaged.</a:t>
            </a:r>
            <a:endParaRPr lang="en-US" sz="1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399AAD-CC50-4378-8EE2-BFCA8BF6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10053320" cy="261620"/>
          </a:xfrm>
        </p:spPr>
        <p:txBody>
          <a:bodyPr/>
          <a:lstStyle/>
          <a:p>
            <a:pPr algn="l"/>
            <a:r>
              <a:rPr lang="en-US" sz="800" dirty="0">
                <a:latin typeface="Avenir LT Pro 55 Roman" panose="020B0503020203020204" pitchFamily="34" charset="0"/>
              </a:rPr>
              <a:t>Cox, J., Linthwaite, B., et al. (2020). </a:t>
            </a:r>
            <a:r>
              <a:rPr lang="en-US" sz="800" i="1" dirty="0">
                <a:latin typeface="Avenir LT Pro 55 Roman" panose="020B0503020203020204" pitchFamily="34" charset="0"/>
              </a:rPr>
              <a:t>Pilot and feasibility studies</a:t>
            </a:r>
            <a:r>
              <a:rPr lang="en-US" sz="800" dirty="0">
                <a:latin typeface="Avenir LT Pro 55 Roman" panose="020B0503020203020204" pitchFamily="34" charset="0"/>
              </a:rPr>
              <a:t>, </a:t>
            </a:r>
            <a:r>
              <a:rPr lang="en-US" sz="800" i="1" dirty="0">
                <a:latin typeface="Avenir LT Pro 55 Roman" panose="020B0503020203020204" pitchFamily="34" charset="0"/>
              </a:rPr>
              <a:t>6</a:t>
            </a:r>
            <a:r>
              <a:rPr lang="en-US" sz="800" dirty="0">
                <a:latin typeface="Avenir LT Pro 55 Roman" panose="020B0503020203020204" pitchFamily="34" charset="0"/>
              </a:rPr>
              <a:t>(1), 1-11.</a:t>
            </a:r>
          </a:p>
        </p:txBody>
      </p:sp>
    </p:spTree>
    <p:extLst>
      <p:ext uri="{BB962C8B-B14F-4D97-AF65-F5344CB8AC3E}">
        <p14:creationId xmlns:p14="http://schemas.microsoft.com/office/powerpoint/2010/main" val="40890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72E-2145-4F00-9BA4-686A3B01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methods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5138B-BF60-4526-A7ED-7ADE971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>
                <a:latin typeface="Avenir LT Pro 55 Roman" panose="020B0503020203020204" pitchFamily="34" charset="0"/>
              </a:rPr>
              <a:t>9</a:t>
            </a:fld>
            <a:endParaRPr lang="en-US">
              <a:latin typeface="Avenir LT Pro 55 Roman" panose="020B0503020203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8614FA-D764-4252-A481-2CBB9017CF17}"/>
              </a:ext>
            </a:extLst>
          </p:cNvPr>
          <p:cNvSpPr txBox="1">
            <a:spLocks/>
          </p:cNvSpPr>
          <p:nvPr/>
        </p:nvSpPr>
        <p:spPr>
          <a:xfrm>
            <a:off x="838199" y="1149436"/>
            <a:ext cx="10969101" cy="5434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latin typeface="Avenir LT Pro 55 Roman" panose="020B0503020203020204" pitchFamily="34" charset="0"/>
              </a:rPr>
              <a:t>Pre-post analysis</a:t>
            </a:r>
            <a:r>
              <a:rPr lang="en-US" sz="1800" dirty="0">
                <a:latin typeface="Avenir LT Pro 55 Roman" panose="020B0503020203020204" pitchFamily="34" charset="0"/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i="1" u="sng" dirty="0">
                <a:latin typeface="Avenir LT Pro 55 Roman" panose="020B0503020203020204" pitchFamily="34" charset="0"/>
              </a:rPr>
              <a:t>Participants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All patients marked OOC in the implementation and/or pre-implementation phases</a:t>
            </a:r>
          </a:p>
          <a:p>
            <a:pPr lvl="1"/>
            <a:r>
              <a:rPr lang="en-US" sz="1600" dirty="0"/>
              <a:t>Pre-implementation phase: April 15</a:t>
            </a:r>
            <a:r>
              <a:rPr lang="en-US" sz="1600" baseline="30000" dirty="0"/>
              <a:t>th</a:t>
            </a:r>
            <a:r>
              <a:rPr lang="en-US" sz="1600" dirty="0"/>
              <a:t>, 2017 to April 15</a:t>
            </a:r>
            <a:r>
              <a:rPr lang="en-US" sz="1600" baseline="30000" dirty="0"/>
              <a:t>th</a:t>
            </a:r>
            <a:r>
              <a:rPr lang="en-US" sz="1600" dirty="0"/>
              <a:t>, 2018 </a:t>
            </a:r>
            <a:r>
              <a:rPr lang="en-US" sz="1600" dirty="0">
                <a:sym typeface="Wingdings" panose="05000000000000000000" pitchFamily="2" charset="2"/>
              </a:rPr>
              <a:t> No Lost &amp; Found</a:t>
            </a:r>
            <a:endParaRPr lang="en-US" sz="1600" dirty="0"/>
          </a:p>
          <a:p>
            <a:pPr lvl="1"/>
            <a:r>
              <a:rPr lang="en-US" sz="1600" dirty="0"/>
              <a:t>Implementation phase: April 15</a:t>
            </a:r>
            <a:r>
              <a:rPr lang="en-US" sz="1600" baseline="30000" dirty="0"/>
              <a:t>th</a:t>
            </a:r>
            <a:r>
              <a:rPr lang="en-US" sz="1600" dirty="0"/>
              <a:t>, 2018 to April 15</a:t>
            </a:r>
            <a:r>
              <a:rPr lang="en-US" sz="1600" baseline="30000" dirty="0"/>
              <a:t>th</a:t>
            </a:r>
            <a:r>
              <a:rPr lang="en-US" sz="1600" dirty="0"/>
              <a:t>, 2019 </a:t>
            </a:r>
            <a:r>
              <a:rPr lang="en-US" sz="1600" dirty="0">
                <a:sym typeface="Wingdings" panose="05000000000000000000" pitchFamily="2" charset="2"/>
              </a:rPr>
              <a:t> Received Lost &amp; Found</a:t>
            </a:r>
            <a:endParaRPr lang="en-US" sz="1600" dirty="0"/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OOC-RPT applied retroactively to patients in pre-implementation phase; nurse validation step of OOC-RPT excluded from both phases to avoid differential bias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Only first OOC event in each phase considered; right censored at end of study phase if w/o reengagement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i="1" u="sng" dirty="0">
                <a:latin typeface="Avenir LT Pro 55 Roman" panose="020B0503020203020204" pitchFamily="34" charset="0"/>
              </a:rPr>
              <a:t>Outcomes and analyses</a:t>
            </a:r>
            <a:endParaRPr lang="en-US" sz="1600" dirty="0">
              <a:latin typeface="Avenir LT Pro 55 Roman" panose="020B0503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Poisson regression with robust variance estimation, controlled for sex, age, born in Canada</a:t>
            </a:r>
          </a:p>
          <a:p>
            <a:pPr lvl="1"/>
            <a:r>
              <a:rPr lang="en-US" sz="1600" dirty="0"/>
              <a:t>With log link function, used to determine risk ratio; with identity link function, used to determine risk difference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venir LT Pro 55 Roman" panose="020B0503020203020204" pitchFamily="34" charset="0"/>
              </a:rPr>
              <a:t>Cox proportional hazards model</a:t>
            </a:r>
          </a:p>
          <a:p>
            <a:pPr lvl="1"/>
            <a:r>
              <a:rPr lang="en-US" sz="1600" dirty="0"/>
              <a:t>To determine median times to reengagement for patients OOC in implementation and pre-implementation phases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399AAD-CC50-4378-8EE2-BFCA8BF6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10053320" cy="261620"/>
          </a:xfrm>
        </p:spPr>
        <p:txBody>
          <a:bodyPr/>
          <a:lstStyle/>
          <a:p>
            <a:pPr algn="l"/>
            <a:r>
              <a:rPr lang="en-US" sz="800" dirty="0">
                <a:latin typeface="Avenir LT Pro 55 Roman" panose="020B0503020203020204" pitchFamily="34" charset="0"/>
              </a:rPr>
              <a:t>Cox, J., Linthwaite, B., et al. (2020). </a:t>
            </a:r>
            <a:r>
              <a:rPr lang="en-US" sz="800" i="1" dirty="0">
                <a:latin typeface="Avenir LT Pro 55 Roman" panose="020B0503020203020204" pitchFamily="34" charset="0"/>
              </a:rPr>
              <a:t>Pilot and feasibility studies</a:t>
            </a:r>
            <a:r>
              <a:rPr lang="en-US" sz="800" dirty="0">
                <a:latin typeface="Avenir LT Pro 55 Roman" panose="020B0503020203020204" pitchFamily="34" charset="0"/>
              </a:rPr>
              <a:t>, </a:t>
            </a:r>
            <a:r>
              <a:rPr lang="en-US" sz="800" i="1" dirty="0">
                <a:latin typeface="Avenir LT Pro 55 Roman" panose="020B0503020203020204" pitchFamily="34" charset="0"/>
              </a:rPr>
              <a:t>6</a:t>
            </a:r>
            <a:r>
              <a:rPr lang="en-US" sz="800" dirty="0">
                <a:latin typeface="Avenir LT Pro 55 Roman" panose="020B0503020203020204" pitchFamily="34" charset="0"/>
              </a:rPr>
              <a:t>(1), 1-11.</a:t>
            </a:r>
          </a:p>
        </p:txBody>
      </p:sp>
    </p:spTree>
    <p:extLst>
      <p:ext uri="{BB962C8B-B14F-4D97-AF65-F5344CB8AC3E}">
        <p14:creationId xmlns:p14="http://schemas.microsoft.com/office/powerpoint/2010/main" val="6088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theme/theme1.xml><?xml version="1.0" encoding="utf-8"?>
<a:theme xmlns:a="http://schemas.openxmlformats.org/drawingml/2006/main" name="GoTo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oToTheme">
      <a:majorFont>
        <a:latin typeface="Montserra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ToTheme" id="{F3B12C50-1AD8-47EB-93E9-E0092A4DA46A}" vid="{F1B962C0-B1B9-4721-A71C-B4E44CCFE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B64A45745F64D83352EF24082A25C" ma:contentTypeVersion="11" ma:contentTypeDescription="Create a new document." ma:contentTypeScope="" ma:versionID="b875fe78216cbd2fe4749d86eea40e96">
  <xsd:schema xmlns:xsd="http://www.w3.org/2001/XMLSchema" xmlns:xs="http://www.w3.org/2001/XMLSchema" xmlns:p="http://schemas.microsoft.com/office/2006/metadata/properties" xmlns:ns2="da73d508-1714-41dd-b774-32757e63854a" xmlns:ns3="1aa800a3-308f-437d-8b1d-ae8e1bd86065" targetNamespace="http://schemas.microsoft.com/office/2006/metadata/properties" ma:root="true" ma:fieldsID="2d798ac725d06809c6bd0505d76078e8" ns2:_="" ns3:_="">
    <xsd:import namespace="da73d508-1714-41dd-b774-32757e63854a"/>
    <xsd:import namespace="1aa800a3-308f-437d-8b1d-ae8e1bd86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3d508-1714-41dd-b774-32757e638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800a3-308f-437d-8b1d-ae8e1bd86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19823-6541-493A-B013-942B4F0E1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6B219-C080-4DB6-8438-3F41D5AB50D7}"/>
</file>

<file path=customXml/itemProps3.xml><?xml version="1.0" encoding="utf-8"?>
<ds:datastoreItem xmlns:ds="http://schemas.openxmlformats.org/officeDocument/2006/customXml" ds:itemID="{FC8A9B07-A27F-46EB-BB04-1ADC2C70E2F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12d8b850-fc9a-495c-88be-818092e7575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5162</TotalTime>
  <Words>3244</Words>
  <Application>Microsoft Office PowerPoint</Application>
  <PresentationFormat>Widescreen</PresentationFormat>
  <Paragraphs>432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Avenir LT Pro 65 Medium</vt:lpstr>
      <vt:lpstr>Times New Roman</vt:lpstr>
      <vt:lpstr>Arial</vt:lpstr>
      <vt:lpstr>Avenir Next LT Pro</vt:lpstr>
      <vt:lpstr>Calibri</vt:lpstr>
      <vt:lpstr>Avenir LT Pro 55 Roman</vt:lpstr>
      <vt:lpstr>Montserrat Light</vt:lpstr>
      <vt:lpstr>Avenir Next LT Pro Light</vt:lpstr>
      <vt:lpstr>AvenirNext LT Pro Regular</vt:lpstr>
      <vt:lpstr>GoToTheme</vt:lpstr>
      <vt:lpstr>Lost &amp; Found: an intervention to reengage HIV-positive patients into care</vt:lpstr>
      <vt:lpstr>Background</vt:lpstr>
      <vt:lpstr>Background</vt:lpstr>
      <vt:lpstr>Lost &amp; Found</vt:lpstr>
      <vt:lpstr>Lost &amp; Found</vt:lpstr>
      <vt:lpstr>AIMs</vt:lpstr>
      <vt:lpstr>methods</vt:lpstr>
      <vt:lpstr>methods</vt:lpstr>
      <vt:lpstr>methods</vt:lpstr>
      <vt:lpstr>Results Aim I: Descriptive</vt:lpstr>
      <vt:lpstr>Results Aim I: Descriptive</vt:lpstr>
      <vt:lpstr>Results Aim I: Descriptive</vt:lpstr>
      <vt:lpstr>Results Aim 2: Pre-Post</vt:lpstr>
      <vt:lpstr>Results Aim 2: Pre-Post</vt:lpstr>
      <vt:lpstr>Results Aim 2: Pre-Post</vt:lpstr>
      <vt:lpstr>Results Aim 2: Pre-Post</vt:lpstr>
      <vt:lpstr>Discussion</vt:lpstr>
      <vt:lpstr>discussion</vt:lpstr>
      <vt:lpstr>Limitations</vt:lpstr>
      <vt:lpstr>Limitations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an intervention to reengage HIV-positive patients into care (Lost &amp; Found)</dc:title>
  <dc:creator>Blake L</dc:creator>
  <cp:lastModifiedBy>Blake Linthwaite</cp:lastModifiedBy>
  <cp:revision>230</cp:revision>
  <dcterms:created xsi:type="dcterms:W3CDTF">2020-04-17T15:34:56Z</dcterms:created>
  <dcterms:modified xsi:type="dcterms:W3CDTF">2020-08-19T01:26:59Z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0x010100C56B64A45745F64D83352EF24082A25C</vt:lpwstr>
  </property>
</Properties>
</file>