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notesMasterIdLst>
    <p:notesMasterId r:id="rId10"/>
  </p:notesMasterIdLst>
  <p:sldIdLst>
    <p:sldId id="256" r:id="rId5"/>
    <p:sldId id="281" r:id="rId6"/>
    <p:sldId id="283" r:id="rId7"/>
    <p:sldId id="282" r:id="rId8"/>
    <p:sldId id="284" r:id="rId9"/>
  </p:sldIdLst>
  <p:sldSz cx="12192000" cy="6858000"/>
  <p:notesSz cx="6858000" cy="9144000"/>
  <p:embeddedFontLst>
    <p:embeddedFont>
      <p:font typeface="Avenir LT Pro 55 Roman" panose="020B0503020203020204" pitchFamily="34" charset="0"/>
      <p:regular r:id="rId11"/>
      <p:bold r:id="rId12"/>
      <p:italic r:id="rId13"/>
      <p:boldItalic r:id="rId14"/>
    </p:embeddedFon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Avenir Next LT Pro Light" panose="020B0304020202020204" pitchFamily="34" charset="0"/>
      <p:regular r:id="rId19"/>
      <p:italic r:id="rId20"/>
    </p:embeddedFont>
    <p:embeddedFont>
      <p:font typeface="AvenirNext LT Pro Regular" panose="020B0504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Light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Linthwaite" initials="BL" lastIdx="1" clrIdx="0">
    <p:extLst>
      <p:ext uri="{19B8F6BF-5375-455C-9EA6-DF929625EA0E}">
        <p15:presenceInfo xmlns:p15="http://schemas.microsoft.com/office/powerpoint/2012/main" userId="Blake Linthwa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C2"/>
    <a:srgbClr val="FFB57D"/>
    <a:srgbClr val="DF8989"/>
    <a:srgbClr val="F9F9F9"/>
    <a:srgbClr val="AA3516"/>
    <a:srgbClr val="A5A5A5"/>
    <a:srgbClr val="DAE8FC"/>
    <a:srgbClr val="800000"/>
    <a:srgbClr val="000000"/>
    <a:srgbClr val="C8D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5283" autoAdjust="0"/>
  </p:normalViewPr>
  <p:slideViewPr>
    <p:cSldViewPr snapToGrid="0">
      <p:cViewPr varScale="1">
        <p:scale>
          <a:sx n="73" d="100"/>
          <a:sy n="73" d="100"/>
        </p:scale>
        <p:origin x="93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6356-3B5B-4223-B03C-B73DA1F5E2D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EE70D-136D-44B9-9A7D-62B63BEF7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EE70D-136D-44B9-9A7D-62B63BEF7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2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F45D-763B-4BD9-9FD2-31FA66C0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122363"/>
            <a:ext cx="11023600" cy="2387600"/>
          </a:xfrm>
        </p:spPr>
        <p:txBody>
          <a:bodyPr l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3B3B9-15E6-4D5C-834A-2FDF67F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4374198"/>
            <a:ext cx="11023600" cy="482282"/>
          </a:xfrm>
        </p:spPr>
        <p:txBody>
          <a:bodyPr lIns="0"/>
          <a:lstStyle>
            <a:lvl1pPr marL="0" indent="0" algn="l">
              <a:buNone/>
              <a:defRPr sz="2400"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359A-17A2-43F7-8D49-C0AE1912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CFF5-81D9-4F92-88E5-4ACCB827103B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8C0D-4AEA-4F43-9228-D8A00D93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AA5-9FC5-43A6-ADBB-F6E7170B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54AC45-5A29-490B-A638-4266B344F30E}"/>
              </a:ext>
            </a:extLst>
          </p:cNvPr>
          <p:cNvCxnSpPr/>
          <p:nvPr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2310E0-6A9F-44D5-9217-8E8D7B54A48C}"/>
              </a:ext>
            </a:extLst>
          </p:cNvPr>
          <p:cNvCxnSpPr/>
          <p:nvPr userDrawn="1"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7ADB-FB22-4888-AE42-F91BF832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280C4-386A-4999-B730-0DE30A7B7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226CA-F47F-4783-B398-535CA62A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E6BF-0A8B-4547-90A0-325ECEB94D2F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F5C6-291E-4ED8-9FD6-50E56E07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DA6D-5AC7-4D66-8F30-4246073E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8F39B-E1E2-46B7-A1D6-1F0A56D15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878F4-1408-482F-A6E2-F9A08733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E1B76-C9A8-4843-B101-3269D48A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56A7-A9D5-4B62-ADA3-1CE1F1CCCF43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A2A50-CC3F-431C-A647-FE0482FF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B2C0-FC15-4E08-9293-FC2787DF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7d76928d67_0_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g7d76928d67_0_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68300">
              <a:spcBef>
                <a:spcPts val="210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36550">
              <a:spcBef>
                <a:spcPts val="2100"/>
              </a:spcBef>
              <a:spcAft>
                <a:spcPts val="0"/>
              </a:spcAft>
              <a:buSzPts val="1700"/>
              <a:buChar char="⚬"/>
              <a:defRPr sz="17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￮"/>
              <a:defRPr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⠂"/>
              <a:defRPr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⠂"/>
              <a:defRPr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⠂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g7d76928d67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F45D-763B-4BD9-9FD2-31FA66C05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40" y="1122363"/>
            <a:ext cx="11023600" cy="2387600"/>
          </a:xfrm>
        </p:spPr>
        <p:txBody>
          <a:bodyPr l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3B3B9-15E6-4D5C-834A-2FDF67F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4374198"/>
            <a:ext cx="11023600" cy="482282"/>
          </a:xfrm>
        </p:spPr>
        <p:txBody>
          <a:bodyPr lIns="0"/>
          <a:lstStyle>
            <a:lvl1pPr marL="0" indent="0" algn="l">
              <a:buNone/>
              <a:defRPr sz="2400"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C359A-17A2-43F7-8D49-C0AE1912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3933B-C650-4AC0-9598-E42971523DC2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38C0D-4AEA-4F43-9228-D8A00D93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BAA5-9FC5-43A6-ADBB-F6E7170B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54AC45-5A29-490B-A638-4266B344F30E}"/>
              </a:ext>
            </a:extLst>
          </p:cNvPr>
          <p:cNvCxnSpPr/>
          <p:nvPr userDrawn="1"/>
        </p:nvCxnSpPr>
        <p:spPr>
          <a:xfrm>
            <a:off x="497840" y="4216400"/>
            <a:ext cx="1017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4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6662-BF6C-4B73-8EB9-A791A18B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"/>
            <a:ext cx="10515600" cy="13255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AC04-9C45-42AE-9B62-E47FBB87A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6"/>
            <a:ext cx="10515600" cy="4700588"/>
          </a:xfrm>
        </p:spPr>
        <p:txBody>
          <a:bodyPr/>
          <a:lstStyle>
            <a:lvl1pPr>
              <a:lnSpc>
                <a:spcPct val="110000"/>
              </a:lnSpc>
              <a:spcBef>
                <a:spcPts val="1800"/>
              </a:spcBef>
              <a:defRPr>
                <a:latin typeface="Avenir LT Pro 55 Roman" panose="020B0503020203020204" pitchFamily="34" charset="0"/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2733-6DDE-4355-A9BD-86C5BDD8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3C5B-5B67-4F43-BBB1-1BA2B08F4694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4C50D-3D2B-4048-9E4C-CC1C7280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0931-525F-445F-A8C1-C9085E5F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493DE7-3034-4304-A83F-D13730C37582}"/>
              </a:ext>
            </a:extLst>
          </p:cNvPr>
          <p:cNvCxnSpPr/>
          <p:nvPr/>
        </p:nvCxnSpPr>
        <p:spPr>
          <a:xfrm>
            <a:off x="989120" y="1076880"/>
            <a:ext cx="90515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0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56B3-EC53-4CF5-A55D-FA44DD92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6114-4EE7-4F8D-9369-94759224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2BE91-756C-416E-8A9D-934865EE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B700-2C76-4F5C-8DEA-0DA287DA6A3A}" type="datetime1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E6D16-9CD9-4DAB-91FA-085034F8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0253-5418-4920-92C9-4E9AB35C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46B0-06A1-435F-8D05-B1120BA2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BB4B-84F3-4AD6-B056-F2C4AC148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4CAC-DD94-4EED-A1D4-3319DEF5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54014-75DB-4B6E-9A6F-4F0F5539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6765B3C2-F86D-4169-A258-E2EB5BD53631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9EDFB-CACA-4800-AD12-73DF13CF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2882E-80F8-421D-9A1A-1CA84CD1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CECC-6F03-48F2-9357-8A061D18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05C2-2EA5-473C-8EB8-92D85F27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B747-F700-43A1-B490-132699694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386C7-BD31-4FDB-BF69-16CE95DA0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C5421-16D1-47F1-9FED-01B66FAE1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136C5-42E4-4CC7-97C5-C11021B7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4C30-206F-4260-BBC4-486DB1337A0B}" type="datetime1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A47BF-EF4D-4455-A7FC-62AED9FA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8F482-7F11-4802-AEEF-7BD6B436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5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6C0-2326-4B00-991F-B96B2CF6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69C7F-5BB6-4242-BFD9-B43B9BD6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257-3168-4874-8F8A-1B4105726798}" type="datetime1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8F9ED-3C37-476C-9658-1EF94C6F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3B0C5-94CE-4399-AF6C-D1D77FBC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C3AEC-0291-4983-9636-09963B16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61FC-5304-4D75-AC29-5B7AC365AC71}" type="datetime1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6AD6D-A53A-4300-95F9-04DD70BC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934C-60FA-4751-A29D-4175B6AB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FAAC-3D32-43B1-938C-A816B1B8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79AF-5FB8-4C55-B837-24CC98EB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9D67-7F88-4760-887A-F1F73E805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20AB8-F4D3-40C2-AA6E-B81C85A4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B785-BBDB-499F-9139-AB92AB067DB7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7D807-C34B-4E3E-8D1A-722BE46C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57A94-C256-4523-822F-3BE4DA68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1A38-B869-4476-B948-B120459E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7770C-09D9-4217-904E-CB7F78D43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17417-5FB1-426A-B5B8-26EF3E67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C7F9F-53C3-48C1-AF79-A55CE8A8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A3C4-7AC0-4174-9E6D-1473B88BF0D1}" type="datetime1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C2C4F-7593-4D82-8719-221F0AFA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04786-2882-4335-B239-AC0364CE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2D195-F77A-445B-9415-5A7FFDA1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8787-FDC2-4550-9E91-D454C0F4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953E-F8C9-41DC-AEFE-EFD6A36FD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fld id="{391FBE4E-8BC9-4E5D-ABE7-1C0171541A09}" type="datetime1">
              <a:rPr lang="en-US" smtClean="0"/>
              <a:t>9/7/2020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7D13E-AB14-46B0-8D71-32DD99697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CA4-5991-4DF4-B85E-BE3EC8A08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08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Next LT Pro Regular" panose="020B0504020202020204" pitchFamily="34" charset="0"/>
              </a:defRPr>
            </a:lvl1pPr>
          </a:lstStyle>
          <a:p>
            <a:fld id="{88ADBC05-37D9-4A95-BA78-A585FF370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6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AF5CA7-0537-4761-AB12-5D289BE7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012" y="2138680"/>
            <a:ext cx="11175507" cy="129032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en-US" sz="4100" dirty="0"/>
              <a:t>Lost &amp; Found: an intervention to reengage HIV-positive patients into care</a:t>
            </a:r>
            <a:endParaRPr lang="en-US" sz="4100" b="0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FECB0ECA-5F00-430F-8B13-82CC6ABD0513}"/>
              </a:ext>
            </a:extLst>
          </p:cNvPr>
          <p:cNvSpPr txBox="1">
            <a:spLocks/>
          </p:cNvSpPr>
          <p:nvPr/>
        </p:nvSpPr>
        <p:spPr>
          <a:xfrm>
            <a:off x="478013" y="3317240"/>
            <a:ext cx="11175507" cy="6858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Montserrat Light" panose="000004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sz="3000" b="0" dirty="0"/>
              <a:t>Implementation outcomes results</a:t>
            </a:r>
            <a:endParaRPr lang="en-US" sz="3000" b="0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5885C482-E431-4C01-8BDB-84755BBF3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3" y="5937965"/>
            <a:ext cx="3927417" cy="8367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CBAC-E2D0-426E-9D19-3D6BD740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CB44A-390D-4DBD-B181-99D9F4E0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411" y="6035676"/>
            <a:ext cx="5496157" cy="685799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en-US" sz="1000" dirty="0"/>
              <a:t>Research Institute, McGill University Health Centre, Montreal, QC, Canada, 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Family Medicine, McGill University, Montreal, QC, Canada,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Medicine, McGill University, Montreal, QC, Canada,</a:t>
            </a:r>
          </a:p>
          <a:p>
            <a:pPr marL="228600" indent="-228600" algn="l">
              <a:buAutoNum type="arabicPeriod"/>
            </a:pPr>
            <a:r>
              <a:rPr lang="en-US" sz="1000" dirty="0"/>
              <a:t>Department of Epidemiology &amp; Biostatistics, McGill University, Montreal, QC, Canada</a:t>
            </a:r>
          </a:p>
        </p:txBody>
      </p:sp>
    </p:spTree>
    <p:extLst>
      <p:ext uri="{BB962C8B-B14F-4D97-AF65-F5344CB8AC3E}">
        <p14:creationId xmlns:p14="http://schemas.microsoft.com/office/powerpoint/2010/main" val="39817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0"/>
    </mc:Choice>
    <mc:Fallback xmlns="">
      <p:transition spd="slow" advTm="25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282A-72D7-41E2-8AD7-8078D785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897C-CA53-4EA3-AE19-C314D131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063"/>
            <a:ext cx="10515600" cy="275529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/>
              <a:t>Implementation outcomes include: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Feasibility, using the feasibility of implementation measure (FIM); 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Acceptability, using the acceptability of implementation measure (AIM); </a:t>
            </a:r>
          </a:p>
          <a:p>
            <a:pPr lvl="1">
              <a:lnSpc>
                <a:spcPct val="120000"/>
              </a:lnSpc>
            </a:pPr>
            <a:r>
              <a:rPr lang="en-CA" dirty="0"/>
              <a:t>Adoption, using The</a:t>
            </a:r>
            <a:r>
              <a:rPr lang="en-US" dirty="0"/>
              <a:t> Arson Prevention Program for Children (TAPP-C) subscales;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Fidelity, using in-house measures, consisting of direct question about intervention component use or use as intended.</a:t>
            </a:r>
            <a:endParaRPr lang="en-CA" dirty="0"/>
          </a:p>
          <a:p>
            <a:pPr>
              <a:lnSpc>
                <a:spcPct val="120000"/>
              </a:lnSpc>
            </a:pPr>
            <a:r>
              <a:rPr lang="en-CA" dirty="0"/>
              <a:t>Implementation outcomes assessed among CVIS-MUHC nurses.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Feasibility, acceptability, and adoption assessed through a 38-item self-administered questionnaire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Fidelity assessed through self-administered fidelity checklists, as well as information drawn from the CVIS-MUHC clinical EMR database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CF61-F773-4FDE-8B7F-56A67C02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3DC1F3-6DA4-4E8E-B957-5A77EE2E9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03758"/>
              </p:ext>
            </p:extLst>
          </p:nvPr>
        </p:nvGraphicFramePr>
        <p:xfrm>
          <a:off x="838195" y="3935356"/>
          <a:ext cx="10515605" cy="2404738"/>
        </p:xfrm>
        <a:graphic>
          <a:graphicData uri="http://schemas.openxmlformats.org/drawingml/2006/table">
            <a:tbl>
              <a:tblPr firstRow="1" firstCol="1" bandRow="1"/>
              <a:tblGrid>
                <a:gridCol w="1253946">
                  <a:extLst>
                    <a:ext uri="{9D8B030D-6E8A-4147-A177-3AD203B41FA5}">
                      <a16:colId xmlns:a16="http://schemas.microsoft.com/office/drawing/2014/main" val="3463929878"/>
                    </a:ext>
                  </a:extLst>
                </a:gridCol>
                <a:gridCol w="2426643">
                  <a:extLst>
                    <a:ext uri="{9D8B030D-6E8A-4147-A177-3AD203B41FA5}">
                      <a16:colId xmlns:a16="http://schemas.microsoft.com/office/drawing/2014/main" val="4090316749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3220856369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3597835812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3480361833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3203698882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1877424133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2789963419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1037240082"/>
                    </a:ext>
                  </a:extLst>
                </a:gridCol>
                <a:gridCol w="854377">
                  <a:extLst>
                    <a:ext uri="{9D8B030D-6E8A-4147-A177-3AD203B41FA5}">
                      <a16:colId xmlns:a16="http://schemas.microsoft.com/office/drawing/2014/main" val="3275731424"/>
                    </a:ext>
                  </a:extLst>
                </a:gridCol>
              </a:tblGrid>
              <a:tr h="177432">
                <a:tc gridSpan="10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4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 1:</a:t>
                      </a:r>
                      <a:r>
                        <a:rPr lang="en-CA" sz="1400" b="1" i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400" b="1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 schedule 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0275756"/>
                  </a:ext>
                </a:extLst>
              </a:tr>
              <a:tr h="3134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556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Pre-implementation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2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3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4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 2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 3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 6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 12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805" marR="20805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485276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063380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Acceptability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732518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Adoption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53504"/>
                  </a:ext>
                </a:extLst>
              </a:tr>
              <a:tr h="38568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Fidelity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542269"/>
                  </a:ext>
                </a:extLst>
              </a:tr>
              <a:tr h="165611">
                <a:tc grid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dirty="0"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36-item questionnaire; b) fidelity checklist</a:t>
                      </a:r>
                      <a:endParaRPr lang="en-US" sz="14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54" marR="5225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70616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3AC6-CBA8-42B2-B441-DF0CE340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0235218" cy="365125"/>
          </a:xfrm>
        </p:spPr>
        <p:txBody>
          <a:bodyPr/>
          <a:lstStyle/>
          <a:p>
            <a:pPr algn="l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Weiner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2017. Psychometric assessment of three newly developed implementation outcome measures. Implementation Science, 12(1), pp.1-12.</a:t>
            </a:r>
          </a:p>
          <a:p>
            <a:pPr algn="l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Henderson 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al.,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2006. Closing the research-practice gap: Factors affecting adoption and implementation of a children's mental health program. Journal of Clinical Child and Adolescent Psychology, 35(1), pp.2-12.</a:t>
            </a:r>
          </a:p>
        </p:txBody>
      </p:sp>
    </p:spTree>
    <p:extLst>
      <p:ext uri="{BB962C8B-B14F-4D97-AF65-F5344CB8AC3E}">
        <p14:creationId xmlns:p14="http://schemas.microsoft.com/office/powerpoint/2010/main" val="14651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0A81-8D4F-45BC-B042-CC96A01D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38FF-6B5B-48D0-8B9F-19EF3B87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3</a:t>
            </a:fld>
            <a:endParaRPr lang="en-US"/>
          </a:p>
        </p:txBody>
      </p:sp>
      <p:pic>
        <p:nvPicPr>
          <p:cNvPr id="24" name="Content Placeholder 23" descr="A close up of a map&#10;&#10;Description automatically generated">
            <a:extLst>
              <a:ext uri="{FF2B5EF4-FFF2-40B4-BE49-F238E27FC236}">
                <a16:creationId xmlns:a16="http://schemas.microsoft.com/office/drawing/2014/main" id="{44A97BAA-AB37-4E2F-AA5E-3AB4FF4A8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" y="1163955"/>
            <a:ext cx="10574654" cy="5694045"/>
          </a:xfrm>
        </p:spPr>
      </p:pic>
    </p:spTree>
    <p:extLst>
      <p:ext uri="{BB962C8B-B14F-4D97-AF65-F5344CB8AC3E}">
        <p14:creationId xmlns:p14="http://schemas.microsoft.com/office/powerpoint/2010/main" val="245558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0A81-8D4F-45BC-B042-CC96A01D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438FF-6B5B-48D0-8B9F-19EF3B87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4</a:t>
            </a:fld>
            <a:endParaRPr lang="en-US"/>
          </a:p>
        </p:txBody>
      </p:sp>
      <p:pic>
        <p:nvPicPr>
          <p:cNvPr id="12" name="Content Placeholder 11" descr="A close up of a map&#10;&#10;Description automatically generated">
            <a:extLst>
              <a:ext uri="{FF2B5EF4-FFF2-40B4-BE49-F238E27FC236}">
                <a16:creationId xmlns:a16="http://schemas.microsoft.com/office/drawing/2014/main" id="{3562578F-C38E-447D-865F-5918CB981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178560"/>
            <a:ext cx="10523945" cy="5666740"/>
          </a:xfrm>
        </p:spPr>
      </p:pic>
    </p:spTree>
    <p:extLst>
      <p:ext uri="{BB962C8B-B14F-4D97-AF65-F5344CB8AC3E}">
        <p14:creationId xmlns:p14="http://schemas.microsoft.com/office/powerpoint/2010/main" val="97375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0DF6-490A-4315-B98B-12EAFB9A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3C5E-95EC-4267-9A83-73F9E8EA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263"/>
            <a:ext cx="10515600" cy="5136109"/>
          </a:xfrm>
        </p:spPr>
        <p:txBody>
          <a:bodyPr>
            <a:normAutofit fontScale="62500" lnSpcReduction="20000"/>
          </a:bodyPr>
          <a:lstStyle/>
          <a:p>
            <a:r>
              <a:rPr lang="en-CA" dirty="0"/>
              <a:t>Two general patterns in implementation outcomes (other than fidelity):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High pre-implementation scores, followed by a slight drop in earlier months, followed by a return to high scores in later months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Lower pre-implementation scores increasing to a plateau</a:t>
            </a:r>
          </a:p>
          <a:p>
            <a:r>
              <a:rPr lang="en-CA" dirty="0"/>
              <a:t>Fidelity stable or increasing over study</a:t>
            </a:r>
          </a:p>
          <a:p>
            <a:pPr lvl="1"/>
            <a:r>
              <a:rPr lang="en-CA" dirty="0"/>
              <a:t>Low rates of “phone calls made” reflective of task shifting</a:t>
            </a:r>
          </a:p>
          <a:p>
            <a:pPr lvl="2"/>
            <a:r>
              <a:rPr lang="en-CA" dirty="0"/>
              <a:t>Nurses assigned one person as primary for Lost &amp; found activities, who made phone calls each month</a:t>
            </a:r>
          </a:p>
          <a:p>
            <a:pPr lvl="2"/>
            <a:r>
              <a:rPr lang="en-CA" dirty="0"/>
              <a:t>Possibly an adjustment to human resource limitations – </a:t>
            </a:r>
            <a:r>
              <a:rPr lang="en-CA" i="1" dirty="0"/>
              <a:t>an important risk factor in Lost &amp; Found implementation</a:t>
            </a:r>
          </a:p>
          <a:p>
            <a:r>
              <a:rPr lang="en-CA" dirty="0"/>
              <a:t>Early months critical to identify and address threats to Lost &amp; Found implementation</a:t>
            </a:r>
          </a:p>
          <a:p>
            <a:pPr lvl="1"/>
            <a:r>
              <a:rPr lang="en-CA" dirty="0"/>
              <a:t>Low scores in earlier months reflective of:</a:t>
            </a:r>
          </a:p>
          <a:p>
            <a:pPr lvl="2"/>
            <a:r>
              <a:rPr lang="en-CA" dirty="0"/>
              <a:t>Technical difficulties, followed by corrections and related adaptations (e.g. improving function of the OOC-RPT)</a:t>
            </a:r>
          </a:p>
          <a:p>
            <a:pPr lvl="2"/>
            <a:r>
              <a:rPr lang="en-CA" dirty="0"/>
              <a:t>Nature of the intervention, requiring clean-up of the OOC-list in earlier months</a:t>
            </a:r>
          </a:p>
          <a:p>
            <a:pPr lvl="1"/>
            <a:r>
              <a:rPr lang="en-CA" dirty="0"/>
              <a:t>Similar trends between fidelity to OOC-list, as well as feasibility and acceptability of phone calls</a:t>
            </a:r>
          </a:p>
          <a:p>
            <a:pPr lvl="2"/>
            <a:r>
              <a:rPr lang="en-CA" dirty="0"/>
              <a:t>Feasibility the most upstream – may be an important factor for Lost &amp; Found implementation.</a:t>
            </a:r>
          </a:p>
          <a:p>
            <a:r>
              <a:rPr lang="en-CA" dirty="0"/>
              <a:t>Results limited by low sample size</a:t>
            </a:r>
          </a:p>
          <a:p>
            <a:pPr lvl="1"/>
            <a:r>
              <a:rPr lang="en-CA" dirty="0"/>
              <a:t>N = 4 for most months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4D817-07FF-43C2-9A95-05583A8A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BC05-37D9-4A95-BA78-A585FF370B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133"/>
      </p:ext>
    </p:extLst>
  </p:cSld>
  <p:clrMapOvr>
    <a:masterClrMapping/>
  </p:clrMapOvr>
</p:sld>
</file>

<file path=ppt/theme/theme1.xml><?xml version="1.0" encoding="utf-8"?>
<a:theme xmlns:a="http://schemas.openxmlformats.org/drawingml/2006/main" name="GoTo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oToTheme">
      <a:majorFont>
        <a:latin typeface="Montserra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ToTheme" id="{F3B12C50-1AD8-47EB-93E9-E0092A4DA46A}" vid="{F1B962C0-B1B9-4721-A71C-B4E44CCFE7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B64A45745F64D83352EF24082A25C" ma:contentTypeVersion="11" ma:contentTypeDescription="Create a new document." ma:contentTypeScope="" ma:versionID="b875fe78216cbd2fe4749d86eea40e96">
  <xsd:schema xmlns:xsd="http://www.w3.org/2001/XMLSchema" xmlns:xs="http://www.w3.org/2001/XMLSchema" xmlns:p="http://schemas.microsoft.com/office/2006/metadata/properties" xmlns:ns2="da73d508-1714-41dd-b774-32757e63854a" xmlns:ns3="1aa800a3-308f-437d-8b1d-ae8e1bd86065" targetNamespace="http://schemas.microsoft.com/office/2006/metadata/properties" ma:root="true" ma:fieldsID="2d798ac725d06809c6bd0505d76078e8" ns2:_="" ns3:_="">
    <xsd:import namespace="da73d508-1714-41dd-b774-32757e63854a"/>
    <xsd:import namespace="1aa800a3-308f-437d-8b1d-ae8e1bd86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3d508-1714-41dd-b774-32757e638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800a3-308f-437d-8b1d-ae8e1bd86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E19823-6541-493A-B013-942B4F0E1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74908-ED39-4367-83F2-50D180CB9009}"/>
</file>

<file path=customXml/itemProps3.xml><?xml version="1.0" encoding="utf-8"?>
<ds:datastoreItem xmlns:ds="http://schemas.openxmlformats.org/officeDocument/2006/customXml" ds:itemID="{FC8A9B07-A27F-46EB-BB04-1ADC2C70E2F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12d8b850-fc9a-495c-88be-818092e7575c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</TotalTime>
  <Words>502</Words>
  <Application>Microsoft Office PowerPoint</Application>
  <PresentationFormat>Widescreen</PresentationFormat>
  <Paragraphs>92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Avenir LT Pro 55 Roman</vt:lpstr>
      <vt:lpstr>Arial</vt:lpstr>
      <vt:lpstr>Calibri</vt:lpstr>
      <vt:lpstr>Avenir Next LT Pro</vt:lpstr>
      <vt:lpstr>Montserrat Light</vt:lpstr>
      <vt:lpstr>Avenir Next LT Pro Light</vt:lpstr>
      <vt:lpstr>AvenirNext LT Pro Regular</vt:lpstr>
      <vt:lpstr>GoToTheme</vt:lpstr>
      <vt:lpstr>Lost &amp; Found: an intervention to reengage HIV-positive patients into care</vt:lpstr>
      <vt:lpstr>Methods</vt:lpstr>
      <vt:lpstr>Results</vt:lpstr>
      <vt:lpstr>Results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an intervention to reengage HIV-positive patients into care (Lost &amp; Found)</dc:title>
  <dc:creator>Blake L</dc:creator>
  <cp:lastModifiedBy>Blake Linthwaite</cp:lastModifiedBy>
  <cp:revision>253</cp:revision>
  <dcterms:created xsi:type="dcterms:W3CDTF">2020-04-17T15:34:56Z</dcterms:created>
  <dcterms:modified xsi:type="dcterms:W3CDTF">2020-09-07T15:26:31Z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0x010100C56B64A45745F64D83352EF24082A25C</vt:lpwstr>
  </property>
</Properties>
</file>